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1"/>
  </p:notesMasterIdLst>
  <p:sldIdLst>
    <p:sldId id="256" r:id="rId2"/>
    <p:sldId id="257" r:id="rId3"/>
    <p:sldId id="258" r:id="rId4"/>
    <p:sldId id="259" r:id="rId5"/>
    <p:sldId id="273" r:id="rId6"/>
    <p:sldId id="260" r:id="rId7"/>
    <p:sldId id="261" r:id="rId8"/>
    <p:sldId id="262" r:id="rId9"/>
    <p:sldId id="265" r:id="rId10"/>
    <p:sldId id="274" r:id="rId11"/>
    <p:sldId id="263" r:id="rId12"/>
    <p:sldId id="264" r:id="rId13"/>
    <p:sldId id="266" r:id="rId14"/>
    <p:sldId id="267" r:id="rId15"/>
    <p:sldId id="272" r:id="rId16"/>
    <p:sldId id="269" r:id="rId17"/>
    <p:sldId id="270" r:id="rId18"/>
    <p:sldId id="271"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86" autoAdjust="0"/>
  </p:normalViewPr>
  <p:slideViewPr>
    <p:cSldViewPr>
      <p:cViewPr varScale="1">
        <p:scale>
          <a:sx n="68" d="100"/>
          <a:sy n="68" d="100"/>
        </p:scale>
        <p:origin x="13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783EF-B49C-47FC-9C25-709960192B61}" type="datetimeFigureOut">
              <a:rPr lang="en-US" smtClean="0"/>
              <a:pPr/>
              <a:t>9/10/2024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09D81-DE6A-4E83-B1D3-4FDE46FE0C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B09D81-DE6A-4E83-B1D3-4FDE46FE0CAE}"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Turn on – Channel</a:t>
            </a:r>
            <a:r>
              <a:rPr lang="en-US" baseline="0" dirty="0"/>
              <a:t> Mode  Volume  </a:t>
            </a:r>
            <a:endParaRPr lang="en-US" dirty="0"/>
          </a:p>
        </p:txBody>
      </p:sp>
      <p:sp>
        <p:nvSpPr>
          <p:cNvPr id="4" name="Slide Number Placeholder 3"/>
          <p:cNvSpPr>
            <a:spLocks noGrp="1"/>
          </p:cNvSpPr>
          <p:nvPr>
            <p:ph type="sldNum" sz="quarter" idx="10"/>
          </p:nvPr>
        </p:nvSpPr>
        <p:spPr/>
        <p:txBody>
          <a:bodyPr/>
          <a:lstStyle/>
          <a:p>
            <a:fld id="{AFB09D81-DE6A-4E83-B1D3-4FDE46FE0CAE}"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Counts to 9 then One</a:t>
            </a:r>
            <a:r>
              <a:rPr lang="en-US" baseline="0" dirty="0"/>
              <a:t> Zero ( 10)  One </a:t>
            </a:r>
            <a:r>
              <a:rPr lang="en-US" baseline="0" dirty="0" err="1"/>
              <a:t>One</a:t>
            </a:r>
            <a:r>
              <a:rPr lang="en-US" baseline="0" dirty="0"/>
              <a:t> ( 11) </a:t>
            </a:r>
            <a:endParaRPr lang="en-US" dirty="0"/>
          </a:p>
        </p:txBody>
      </p:sp>
      <p:sp>
        <p:nvSpPr>
          <p:cNvPr id="4" name="Slide Number Placeholder 3"/>
          <p:cNvSpPr>
            <a:spLocks noGrp="1"/>
          </p:cNvSpPr>
          <p:nvPr>
            <p:ph type="sldNum" sz="quarter" idx="10"/>
          </p:nvPr>
        </p:nvSpPr>
        <p:spPr/>
        <p:txBody>
          <a:bodyPr/>
          <a:lstStyle/>
          <a:p>
            <a:fld id="{AFB09D81-DE6A-4E83-B1D3-4FDE46FE0CAE}"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4F9AA45-FAD9-4CE1-B3D8-8931338D33B2}" type="datetimeFigureOut">
              <a:rPr lang="en-US" smtClean="0"/>
              <a:pPr/>
              <a:t>9/10/2024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80DEE50-14CC-4DA2-A71D-E1A22E712B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9AA45-FAD9-4CE1-B3D8-8931338D33B2}"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DEE50-14CC-4DA2-A71D-E1A22E712B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9AA45-FAD9-4CE1-B3D8-8931338D33B2}"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DEE50-14CC-4DA2-A71D-E1A22E712B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9AA45-FAD9-4CE1-B3D8-8931338D33B2}"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DEE50-14CC-4DA2-A71D-E1A22E712BD7}"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4F9AA45-FAD9-4CE1-B3D8-8931338D33B2}" type="datetimeFigureOut">
              <a:rPr lang="en-US" smtClean="0"/>
              <a:pPr/>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DEE50-14CC-4DA2-A71D-E1A22E712BD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4F9AA45-FAD9-4CE1-B3D8-8931338D33B2}"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DEE50-14CC-4DA2-A71D-E1A22E712BD7}"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4F9AA45-FAD9-4CE1-B3D8-8931338D33B2}" type="datetimeFigureOut">
              <a:rPr lang="en-US" smtClean="0"/>
              <a:pPr/>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0DEE50-14CC-4DA2-A71D-E1A22E712B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F9AA45-FAD9-4CE1-B3D8-8931338D33B2}" type="datetimeFigureOut">
              <a:rPr lang="en-US" smtClean="0"/>
              <a:pPr/>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0DEE50-14CC-4DA2-A71D-E1A22E712BD7}"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9AA45-FAD9-4CE1-B3D8-8931338D33B2}" type="datetimeFigureOut">
              <a:rPr lang="en-US" smtClean="0"/>
              <a:pPr/>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0DEE50-14CC-4DA2-A71D-E1A22E712B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4F9AA45-FAD9-4CE1-B3D8-8931338D33B2}" type="datetimeFigureOut">
              <a:rPr lang="en-US" smtClean="0"/>
              <a:pPr/>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DEE50-14CC-4DA2-A71D-E1A22E712B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4F9AA45-FAD9-4CE1-B3D8-8931338D33B2}" type="datetimeFigureOut">
              <a:rPr lang="en-US" smtClean="0"/>
              <a:pPr/>
              <a:t>9/10/2024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80DEE50-14CC-4DA2-A71D-E1A22E712BD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4F9AA45-FAD9-4CE1-B3D8-8931338D33B2}" type="datetimeFigureOut">
              <a:rPr lang="en-US" smtClean="0"/>
              <a:pPr/>
              <a:t>9/10/2024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80DEE50-14CC-4DA2-A71D-E1A22E712B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jpg"/><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209799"/>
          </a:xfrm>
          <a:solidFill>
            <a:schemeClr val="tx2">
              <a:lumMod val="60000"/>
              <a:lumOff val="40000"/>
            </a:schemeClr>
          </a:solidFill>
        </p:spPr>
        <p:style>
          <a:lnRef idx="1">
            <a:schemeClr val="accent3"/>
          </a:lnRef>
          <a:fillRef idx="3">
            <a:schemeClr val="accent3"/>
          </a:fillRef>
          <a:effectRef idx="2">
            <a:schemeClr val="accent3"/>
          </a:effectRef>
          <a:fontRef idx="minor">
            <a:schemeClr val="lt1"/>
          </a:fontRef>
        </p:style>
        <p:txBody>
          <a:bodyPr>
            <a:normAutofit fontScale="90000"/>
          </a:bodyPr>
          <a:lstStyle/>
          <a:p>
            <a:r>
              <a:rPr lang="en-US" dirty="0">
                <a:solidFill>
                  <a:schemeClr val="tx1"/>
                </a:solidFill>
                <a:latin typeface="Arial Black" pitchFamily="34" charset="0"/>
                <a:cs typeface="Aparajita" pitchFamily="34" charset="0"/>
              </a:rPr>
              <a:t>Santa Cruz County CERT Beginning MURS Training </a:t>
            </a:r>
          </a:p>
        </p:txBody>
      </p:sp>
      <p:sp>
        <p:nvSpPr>
          <p:cNvPr id="3" name="Subtitle 2"/>
          <p:cNvSpPr>
            <a:spLocks noGrp="1"/>
          </p:cNvSpPr>
          <p:nvPr>
            <p:ph type="subTitle" idx="1"/>
          </p:nvPr>
        </p:nvSpPr>
        <p:spPr>
          <a:xfrm>
            <a:off x="2438400" y="4495799"/>
            <a:ext cx="3962400" cy="315511"/>
          </a:xfrm>
        </p:spPr>
        <p:txBody>
          <a:bodyPr>
            <a:normAutofit fontScale="62500" lnSpcReduction="20000"/>
          </a:bodyPr>
          <a:lstStyle/>
          <a:p>
            <a:endParaRPr lang="en-US" dirty="0"/>
          </a:p>
        </p:txBody>
      </p:sp>
      <p:pic>
        <p:nvPicPr>
          <p:cNvPr id="1026" name="Picture 2" descr="C:\Users\dmack_000\Documents\CERT Picture\Logo- Bigger.jpg"/>
          <p:cNvPicPr>
            <a:picLocks noChangeAspect="1" noChangeArrowheads="1"/>
          </p:cNvPicPr>
          <p:nvPr/>
        </p:nvPicPr>
        <p:blipFill>
          <a:blip r:embed="rId2" cstate="print"/>
          <a:srcRect/>
          <a:stretch>
            <a:fillRect/>
          </a:stretch>
        </p:blipFill>
        <p:spPr bwMode="auto">
          <a:xfrm>
            <a:off x="2057400" y="3581400"/>
            <a:ext cx="4572000" cy="301783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605389-D85F-F8A4-A44E-E0133C3F1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006975" y="2689225"/>
            <a:ext cx="3835401" cy="2876551"/>
          </a:xfrm>
          <a:prstGeom prst="rect">
            <a:avLst/>
          </a:prstGeom>
        </p:spPr>
      </p:pic>
      <p:sp>
        <p:nvSpPr>
          <p:cNvPr id="4" name="TextBox 3">
            <a:extLst>
              <a:ext uri="{FF2B5EF4-FFF2-40B4-BE49-F238E27FC236}">
                <a16:creationId xmlns:a16="http://schemas.microsoft.com/office/drawing/2014/main" id="{9BD167E2-EF03-6421-0349-10ABAAF289D1}"/>
              </a:ext>
            </a:extLst>
          </p:cNvPr>
          <p:cNvSpPr txBox="1"/>
          <p:nvPr/>
        </p:nvSpPr>
        <p:spPr>
          <a:xfrm>
            <a:off x="2069552" y="381000"/>
            <a:ext cx="5809604" cy="523220"/>
          </a:xfrm>
          <a:prstGeom prst="rect">
            <a:avLst/>
          </a:prstGeom>
          <a:noFill/>
        </p:spPr>
        <p:txBody>
          <a:bodyPr wrap="none" rtlCol="0">
            <a:spAutoFit/>
          </a:bodyPr>
          <a:lstStyle/>
          <a:p>
            <a:r>
              <a:rPr lang="en-US" sz="2800" dirty="0"/>
              <a:t>Wrong way to hold the radio . . .</a:t>
            </a:r>
          </a:p>
        </p:txBody>
      </p:sp>
      <p:pic>
        <p:nvPicPr>
          <p:cNvPr id="6" name="Picture 5">
            <a:extLst>
              <a:ext uri="{FF2B5EF4-FFF2-40B4-BE49-F238E27FC236}">
                <a16:creationId xmlns:a16="http://schemas.microsoft.com/office/drawing/2014/main" id="{3DAE13A8-2163-1E54-C709-217436A14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409" y="1905000"/>
            <a:ext cx="4292600" cy="3219450"/>
          </a:xfrm>
          <a:prstGeom prst="rect">
            <a:avLst/>
          </a:prstGeom>
        </p:spPr>
      </p:pic>
    </p:spTree>
    <p:extLst>
      <p:ext uri="{BB962C8B-B14F-4D97-AF65-F5344CB8AC3E}">
        <p14:creationId xmlns:p14="http://schemas.microsoft.com/office/powerpoint/2010/main" val="369185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4572000" cy="4525963"/>
          </a:xfrm>
          <a:ln>
            <a:solidFill>
              <a:schemeClr val="accent1">
                <a:lumMod val="40000"/>
                <a:lumOff val="60000"/>
              </a:schemeClr>
            </a:solidFill>
          </a:ln>
        </p:spPr>
        <p:txBody>
          <a:bodyPr>
            <a:normAutofit fontScale="77500" lnSpcReduction="20000"/>
          </a:bodyPr>
          <a:lstStyle/>
          <a:p>
            <a:r>
              <a:rPr lang="en-US" sz="3100" dirty="0">
                <a:effectLst>
                  <a:outerShdw blurRad="38100" dist="38100" dir="2700000" algn="tl">
                    <a:srgbClr val="000000">
                      <a:alpha val="43137"/>
                    </a:srgbClr>
                  </a:outerShdw>
                </a:effectLst>
                <a:latin typeface="Arial" pitchFamily="34" charset="0"/>
                <a:cs typeface="Arial" pitchFamily="34" charset="0"/>
              </a:rPr>
              <a:t>F Button  </a:t>
            </a:r>
          </a:p>
          <a:p>
            <a:r>
              <a:rPr lang="en-US" sz="2900" dirty="0">
                <a:latin typeface="Arial" pitchFamily="34" charset="0"/>
                <a:cs typeface="Arial" pitchFamily="34" charset="0"/>
              </a:rPr>
              <a:t>Quick Push –</a:t>
            </a:r>
          </a:p>
          <a:p>
            <a:pPr>
              <a:buNone/>
            </a:pPr>
            <a:r>
              <a:rPr lang="en-US" sz="2400" dirty="0">
                <a:latin typeface="Arial" pitchFamily="34" charset="0"/>
                <a:cs typeface="Arial" pitchFamily="34" charset="0"/>
              </a:rPr>
              <a:t>          </a:t>
            </a:r>
            <a:r>
              <a:rPr lang="en-US" sz="2300" dirty="0">
                <a:latin typeface="Arial" pitchFamily="34" charset="0"/>
                <a:cs typeface="Arial" pitchFamily="34" charset="0"/>
              </a:rPr>
              <a:t>FM Radio –On/Off</a:t>
            </a:r>
          </a:p>
          <a:p>
            <a:endParaRPr lang="en-US" sz="2400" dirty="0">
              <a:latin typeface="Arial" pitchFamily="34" charset="0"/>
              <a:cs typeface="Arial" pitchFamily="34" charset="0"/>
            </a:endParaRPr>
          </a:p>
          <a:p>
            <a:r>
              <a:rPr lang="en-US" sz="2600" dirty="0">
                <a:latin typeface="Arial" pitchFamily="34" charset="0"/>
                <a:cs typeface="Arial" pitchFamily="34" charset="0"/>
              </a:rPr>
              <a:t>Push and Hold (for a moment)–</a:t>
            </a:r>
          </a:p>
          <a:p>
            <a:pPr>
              <a:buNone/>
            </a:pPr>
            <a:r>
              <a:rPr lang="en-US" dirty="0"/>
              <a:t>        </a:t>
            </a:r>
            <a:r>
              <a:rPr lang="en-US" sz="2300" dirty="0">
                <a:latin typeface="Arial" pitchFamily="34" charset="0"/>
                <a:cs typeface="Arial" pitchFamily="34" charset="0"/>
              </a:rPr>
              <a:t>Siren Alarm </a:t>
            </a:r>
          </a:p>
          <a:p>
            <a:endParaRPr lang="en-US" sz="2400" dirty="0">
              <a:latin typeface="Arial" pitchFamily="34" charset="0"/>
              <a:cs typeface="Arial" pitchFamily="34" charset="0"/>
            </a:endParaRPr>
          </a:p>
          <a:p>
            <a:r>
              <a:rPr lang="en-US" sz="3300" dirty="0">
                <a:effectLst>
                  <a:outerShdw blurRad="38100" dist="38100" dir="2700000" algn="tl">
                    <a:srgbClr val="000000">
                      <a:alpha val="43137"/>
                    </a:srgbClr>
                  </a:outerShdw>
                </a:effectLst>
                <a:latin typeface="Arial" pitchFamily="34" charset="0"/>
                <a:cs typeface="Arial" pitchFamily="34" charset="0"/>
              </a:rPr>
              <a:t>M Button </a:t>
            </a:r>
          </a:p>
          <a:p>
            <a:r>
              <a:rPr lang="en-US" sz="2600" dirty="0">
                <a:latin typeface="Arial" pitchFamily="34" charset="0"/>
                <a:cs typeface="Arial" pitchFamily="34" charset="0"/>
              </a:rPr>
              <a:t>Quick Push -</a:t>
            </a:r>
          </a:p>
          <a:p>
            <a:pPr>
              <a:buNone/>
            </a:pPr>
            <a:r>
              <a:rPr lang="en-US" sz="2600" dirty="0">
                <a:latin typeface="Arial" pitchFamily="34" charset="0"/>
                <a:cs typeface="Arial" pitchFamily="34" charset="0"/>
              </a:rPr>
              <a:t>           </a:t>
            </a:r>
            <a:r>
              <a:rPr lang="en-US" sz="2300" dirty="0">
                <a:latin typeface="Arial" pitchFamily="34" charset="0"/>
                <a:cs typeface="Arial" pitchFamily="34" charset="0"/>
              </a:rPr>
              <a:t>Cycle flashlight through steady/</a:t>
            </a:r>
          </a:p>
          <a:p>
            <a:pPr>
              <a:buNone/>
            </a:pPr>
            <a:r>
              <a:rPr lang="en-US" sz="2300" dirty="0">
                <a:latin typeface="Arial" pitchFamily="34" charset="0"/>
                <a:cs typeface="Arial" pitchFamily="34" charset="0"/>
              </a:rPr>
              <a:t>                          strobe/off </a:t>
            </a:r>
          </a:p>
          <a:p>
            <a:endParaRPr lang="en-US" sz="2600" dirty="0">
              <a:latin typeface="Arial" pitchFamily="34" charset="0"/>
              <a:cs typeface="Arial" pitchFamily="34" charset="0"/>
            </a:endParaRPr>
          </a:p>
          <a:p>
            <a:r>
              <a:rPr lang="en-US" sz="2600" dirty="0">
                <a:latin typeface="Arial" pitchFamily="34" charset="0"/>
                <a:cs typeface="Arial" pitchFamily="34" charset="0"/>
              </a:rPr>
              <a:t>Push and Hold ( for a moment )</a:t>
            </a:r>
          </a:p>
          <a:p>
            <a:pPr>
              <a:buNone/>
            </a:pPr>
            <a:r>
              <a:rPr lang="en-US" sz="2300" dirty="0">
                <a:latin typeface="Arial" pitchFamily="34" charset="0"/>
                <a:cs typeface="Arial" pitchFamily="34" charset="0"/>
              </a:rPr>
              <a:t>             Open Receive squelch </a:t>
            </a:r>
          </a:p>
          <a:p>
            <a:endParaRPr lang="en-US" sz="3100" dirty="0">
              <a:latin typeface="Arial" pitchFamily="34" charset="0"/>
              <a:cs typeface="Arial" pitchFamily="34" charset="0"/>
            </a:endParaRPr>
          </a:p>
          <a:p>
            <a:endParaRPr lang="en-US" sz="3400" dirty="0">
              <a:latin typeface="Arial" pitchFamily="34" charset="0"/>
              <a:cs typeface="Arial" pitchFamily="34" charset="0"/>
            </a:endParaRPr>
          </a:p>
          <a:p>
            <a:endParaRPr lang="en-US" sz="3400" dirty="0">
              <a:latin typeface="Arial" pitchFamily="34" charset="0"/>
              <a:cs typeface="Arial" pitchFamily="34" charset="0"/>
            </a:endParaRPr>
          </a:p>
          <a:p>
            <a:endParaRPr lang="en-US" sz="3400" dirty="0">
              <a:latin typeface="Arial" pitchFamily="34" charset="0"/>
              <a:cs typeface="Arial" pitchFamily="34" charset="0"/>
            </a:endParaRPr>
          </a:p>
          <a:p>
            <a:endParaRPr lang="en-US" sz="2400" dirty="0">
              <a:effectLst>
                <a:outerShdw blurRad="38100" dist="38100" dir="2700000" algn="tl">
                  <a:srgbClr val="000000">
                    <a:alpha val="43137"/>
                  </a:srgbClr>
                </a:outerShdw>
              </a:effectLst>
              <a:latin typeface="Arial" pitchFamily="34" charset="0"/>
              <a:cs typeface="Arial" pitchFamily="34" charset="0"/>
            </a:endParaRPr>
          </a:p>
          <a:p>
            <a:endParaRPr lang="en-US" dirty="0"/>
          </a:p>
          <a:p>
            <a:pPr>
              <a:buNone/>
            </a:pPr>
            <a:endParaRPr lang="en-US" dirty="0"/>
          </a:p>
          <a:p>
            <a:pPr>
              <a:buNone/>
            </a:pP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486400" y="990600"/>
            <a:ext cx="3657600" cy="5029200"/>
          </a:xfrm>
          <a:prstGeom prst="rect">
            <a:avLst/>
          </a:prstGeom>
          <a:noFill/>
          <a:ln w="9525">
            <a:noFill/>
            <a:miter lim="800000"/>
            <a:headEnd/>
            <a:tailEnd/>
          </a:ln>
        </p:spPr>
      </p:pic>
      <p:sp>
        <p:nvSpPr>
          <p:cNvPr id="6" name="Right Arrow 5"/>
          <p:cNvSpPr/>
          <p:nvPr/>
        </p:nvSpPr>
        <p:spPr>
          <a:xfrm>
            <a:off x="4724400" y="2895600"/>
            <a:ext cx="97840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 name="Right Arrow 6"/>
          <p:cNvSpPr/>
          <p:nvPr/>
        </p:nvSpPr>
        <p:spPr>
          <a:xfrm>
            <a:off x="4724400" y="34290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p>
        </p:txBody>
      </p:sp>
      <p:sp>
        <p:nvSpPr>
          <p:cNvPr id="3" name="Title 2"/>
          <p:cNvSpPr>
            <a:spLocks noGrp="1"/>
          </p:cNvSpPr>
          <p:nvPr>
            <p:ph type="title"/>
          </p:nvPr>
        </p:nvSpPr>
        <p:spPr>
          <a:xfrm>
            <a:off x="0" y="274638"/>
            <a:ext cx="5486400" cy="944562"/>
          </a:xfrm>
        </p:spPr>
        <p:style>
          <a:lnRef idx="1">
            <a:schemeClr val="accent5"/>
          </a:lnRef>
          <a:fillRef idx="3">
            <a:schemeClr val="accent5"/>
          </a:fillRef>
          <a:effectRef idx="2">
            <a:schemeClr val="accent5"/>
          </a:effectRef>
          <a:fontRef idx="minor">
            <a:schemeClr val="lt1"/>
          </a:fontRef>
        </p:style>
        <p:txBody>
          <a:bodyPr>
            <a:normAutofit fontScale="90000"/>
          </a:bodyPr>
          <a:lstStyle/>
          <a:p>
            <a:r>
              <a:rPr lang="en-US" dirty="0"/>
              <a:t>Other Radio Functions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763000" cy="4690872"/>
          </a:xfrm>
        </p:spPr>
        <p:txBody>
          <a:bodyPr>
            <a:normAutofit/>
          </a:bodyPr>
          <a:lstStyle/>
          <a:p>
            <a:r>
              <a:rPr lang="en-US" dirty="0"/>
              <a:t>MURS RADIOS ARE FOR PROFESSIONAL PURPOSES                  </a:t>
            </a:r>
          </a:p>
          <a:p>
            <a:r>
              <a:rPr lang="en-US" u="sng" dirty="0"/>
              <a:t>Do NOT</a:t>
            </a:r>
          </a:p>
          <a:p>
            <a:pPr>
              <a:buNone/>
            </a:pPr>
            <a:r>
              <a:rPr lang="en-US" dirty="0"/>
              <a:t>          Yell, Shout, Whistle, Make Noises </a:t>
            </a:r>
          </a:p>
          <a:p>
            <a:pPr>
              <a:buNone/>
            </a:pPr>
            <a:r>
              <a:rPr lang="en-US" dirty="0"/>
              <a:t>          Do Not Curse </a:t>
            </a:r>
          </a:p>
          <a:p>
            <a:pPr>
              <a:buNone/>
            </a:pPr>
            <a:r>
              <a:rPr lang="en-US" dirty="0"/>
              <a:t>          Do Not Play Music or Sing</a:t>
            </a:r>
          </a:p>
          <a:p>
            <a:pPr>
              <a:buNone/>
            </a:pPr>
            <a:r>
              <a:rPr lang="en-US" dirty="0"/>
              <a:t>          Children must be supervised</a:t>
            </a:r>
          </a:p>
          <a:p>
            <a:pPr>
              <a:buNone/>
            </a:pPr>
            <a:endParaRPr lang="en-US" dirty="0"/>
          </a:p>
          <a:p>
            <a:pPr>
              <a:buNone/>
            </a:pPr>
            <a:r>
              <a:rPr lang="en-US" u="sng" dirty="0"/>
              <a:t>DO</a:t>
            </a:r>
            <a:r>
              <a:rPr lang="en-US" dirty="0"/>
              <a:t>     Speak slowly and clearly in a normal voice</a:t>
            </a:r>
          </a:p>
          <a:p>
            <a:pPr>
              <a:buNone/>
            </a:pPr>
            <a:r>
              <a:rPr lang="en-US" dirty="0"/>
              <a:t>          Pause and listen between transmissions </a:t>
            </a:r>
          </a:p>
          <a:p>
            <a:pPr>
              <a:buNone/>
            </a:pPr>
            <a:r>
              <a:rPr lang="en-US" dirty="0"/>
              <a:t>          Keep your messages short and on point</a:t>
            </a:r>
          </a:p>
        </p:txBody>
      </p:sp>
      <p:sp>
        <p:nvSpPr>
          <p:cNvPr id="3" name="Title 2"/>
          <p:cNvSpPr>
            <a:spLocks noGrp="1"/>
          </p:cNvSpPr>
          <p:nvPr>
            <p:ph type="title"/>
          </p:nvPr>
        </p:nvSpPr>
        <p:spPr>
          <a:xfrm>
            <a:off x="457200" y="304800"/>
            <a:ext cx="8229600"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n-US" dirty="0"/>
              <a:t>                 Etiquette</a:t>
            </a:r>
            <a:br>
              <a:rPr lang="en-US" dirty="0"/>
            </a:br>
            <a:r>
              <a:rPr lang="en-US" dirty="0"/>
              <a:t>        </a:t>
            </a:r>
            <a:r>
              <a:rPr lang="en-US" sz="3600" dirty="0">
                <a:latin typeface="Arial" pitchFamily="34" charset="0"/>
                <a:cs typeface="Arial" pitchFamily="34" charset="0"/>
              </a:rPr>
              <a:t>Some One Else Is Listening </a:t>
            </a:r>
          </a:p>
        </p:txBody>
      </p:sp>
      <p:pic>
        <p:nvPicPr>
          <p:cNvPr id="8194" name="Picture 2" descr="10 Common Noises That Can Cause Permanent Hearing Loss | HuffPost"/>
          <p:cNvPicPr>
            <a:picLocks noChangeAspect="1" noChangeArrowheads="1"/>
          </p:cNvPicPr>
          <p:nvPr/>
        </p:nvPicPr>
        <p:blipFill>
          <a:blip r:embed="rId2" cstate="print"/>
          <a:srcRect/>
          <a:stretch>
            <a:fillRect/>
          </a:stretch>
        </p:blipFill>
        <p:spPr bwMode="auto">
          <a:xfrm>
            <a:off x="7391400" y="457200"/>
            <a:ext cx="990599" cy="838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dirty="0"/>
              <a:t>To Contact </a:t>
            </a:r>
          </a:p>
          <a:p>
            <a:r>
              <a:rPr lang="en-US" dirty="0"/>
              <a:t> 1) </a:t>
            </a:r>
            <a:r>
              <a:rPr lang="en-US" sz="2400" b="1" dirty="0">
                <a:latin typeface="Arial" pitchFamily="34" charset="0"/>
                <a:cs typeface="Arial" pitchFamily="34" charset="0"/>
              </a:rPr>
              <a:t>Listen!</a:t>
            </a:r>
            <a:r>
              <a:rPr lang="en-US" sz="2400" dirty="0">
                <a:latin typeface="Arial" pitchFamily="34" charset="0"/>
                <a:cs typeface="Arial" pitchFamily="34" charset="0"/>
              </a:rPr>
              <a:t>  Is someone already talking? </a:t>
            </a:r>
          </a:p>
          <a:p>
            <a:pPr>
              <a:buNone/>
            </a:pPr>
            <a:r>
              <a:rPr lang="en-US" sz="2400" dirty="0">
                <a:latin typeface="Arial" pitchFamily="34" charset="0"/>
                <a:cs typeface="Arial" pitchFamily="34" charset="0"/>
              </a:rPr>
              <a:t>   If </a:t>
            </a:r>
            <a:r>
              <a:rPr lang="en-US" sz="2400" dirty="0">
                <a:solidFill>
                  <a:srgbClr val="FF0000"/>
                </a:solidFill>
                <a:latin typeface="Arial" pitchFamily="34" charset="0"/>
                <a:cs typeface="Arial" pitchFamily="34" charset="0"/>
              </a:rPr>
              <a:t>Yes-</a:t>
            </a:r>
            <a:r>
              <a:rPr lang="en-US" sz="2400" dirty="0">
                <a:latin typeface="Arial" pitchFamily="34" charset="0"/>
                <a:cs typeface="Arial" pitchFamily="34" charset="0"/>
              </a:rPr>
              <a:t>Is your message an emergency or priority?      </a:t>
            </a:r>
          </a:p>
          <a:p>
            <a:pPr>
              <a:buNone/>
            </a:pPr>
            <a:r>
              <a:rPr lang="en-US" sz="2400" dirty="0">
                <a:latin typeface="Arial" pitchFamily="34" charset="0"/>
                <a:cs typeface="Arial" pitchFamily="34" charset="0"/>
              </a:rPr>
              <a:t>   If </a:t>
            </a:r>
            <a:r>
              <a:rPr lang="en-US" sz="2400" dirty="0">
                <a:solidFill>
                  <a:srgbClr val="FF0000"/>
                </a:solidFill>
                <a:latin typeface="Arial" pitchFamily="34" charset="0"/>
                <a:cs typeface="Arial" pitchFamily="34" charset="0"/>
              </a:rPr>
              <a:t>Yes</a:t>
            </a:r>
            <a:r>
              <a:rPr lang="en-US" sz="2400" dirty="0">
                <a:latin typeface="Arial" pitchFamily="34" charset="0"/>
                <a:cs typeface="Arial" pitchFamily="34" charset="0"/>
              </a:rPr>
              <a:t> – Say “Emergency” in a pause. You should be given the channel to use.  </a:t>
            </a:r>
          </a:p>
          <a:p>
            <a:r>
              <a:rPr lang="en-US" sz="2400" dirty="0">
                <a:latin typeface="Arial" pitchFamily="34" charset="0"/>
                <a:cs typeface="Arial" pitchFamily="34" charset="0"/>
              </a:rPr>
              <a:t>          If </a:t>
            </a:r>
            <a:r>
              <a:rPr lang="en-US" sz="2400" dirty="0">
                <a:solidFill>
                  <a:srgbClr val="FF0000"/>
                </a:solidFill>
                <a:latin typeface="Arial" pitchFamily="34" charset="0"/>
                <a:cs typeface="Arial" pitchFamily="34" charset="0"/>
              </a:rPr>
              <a:t>No</a:t>
            </a:r>
            <a:r>
              <a:rPr lang="en-US" sz="2400" dirty="0">
                <a:latin typeface="Arial" pitchFamily="34" charset="0"/>
                <a:cs typeface="Arial" pitchFamily="34" charset="0"/>
              </a:rPr>
              <a:t> - Wait until they are done</a:t>
            </a:r>
          </a:p>
          <a:p>
            <a:pPr algn="just"/>
            <a:r>
              <a:rPr lang="en-US" sz="2400" dirty="0">
                <a:latin typeface="Arial" pitchFamily="34" charset="0"/>
                <a:cs typeface="Arial" pitchFamily="34" charset="0"/>
              </a:rPr>
              <a:t>  2) </a:t>
            </a:r>
            <a:r>
              <a:rPr lang="en-US" sz="2400" b="1" dirty="0">
                <a:latin typeface="Arial" pitchFamily="34" charset="0"/>
                <a:cs typeface="Arial" pitchFamily="34" charset="0"/>
              </a:rPr>
              <a:t>Listen!  </a:t>
            </a:r>
            <a:r>
              <a:rPr lang="en-US" sz="2400" dirty="0">
                <a:latin typeface="Arial" pitchFamily="34" charset="0"/>
                <a:cs typeface="Arial" pitchFamily="34" charset="0"/>
              </a:rPr>
              <a:t>Is someone already talking?</a:t>
            </a:r>
          </a:p>
          <a:p>
            <a:pPr>
              <a:buNone/>
            </a:pPr>
            <a:r>
              <a:rPr lang="en-US" sz="2400" b="1" dirty="0">
                <a:latin typeface="Arial" pitchFamily="34" charset="0"/>
                <a:cs typeface="Arial" pitchFamily="34" charset="0"/>
              </a:rPr>
              <a:t>             </a:t>
            </a:r>
            <a:r>
              <a:rPr lang="en-US" sz="2400" dirty="0">
                <a:latin typeface="Arial" pitchFamily="34" charset="0"/>
                <a:cs typeface="Arial" pitchFamily="34" charset="0"/>
              </a:rPr>
              <a:t>If </a:t>
            </a:r>
            <a:r>
              <a:rPr lang="en-US" sz="2400" dirty="0">
                <a:solidFill>
                  <a:srgbClr val="FF0000"/>
                </a:solidFill>
                <a:latin typeface="Arial" pitchFamily="34" charset="0"/>
                <a:cs typeface="Arial" pitchFamily="34" charset="0"/>
              </a:rPr>
              <a:t>No</a:t>
            </a:r>
            <a:r>
              <a:rPr lang="en-US" sz="2400" dirty="0">
                <a:latin typeface="Arial" pitchFamily="34" charset="0"/>
                <a:cs typeface="Arial" pitchFamily="34" charset="0"/>
              </a:rPr>
              <a:t> – Say the name or tactical identifier* you want to contact and then say yours . Wait for them to answer. If they don’t answer after a minute or so, call again. </a:t>
            </a:r>
          </a:p>
          <a:p>
            <a:pPr>
              <a:buNone/>
            </a:pPr>
            <a:br>
              <a:rPr lang="en-US" sz="2400" dirty="0">
                <a:latin typeface="Arial" pitchFamily="34" charset="0"/>
                <a:cs typeface="Arial" pitchFamily="34" charset="0"/>
              </a:rPr>
            </a:br>
            <a:r>
              <a:rPr lang="en-US" sz="2400" dirty="0">
                <a:latin typeface="Arial" pitchFamily="34" charset="0"/>
                <a:cs typeface="Arial" pitchFamily="34" charset="0"/>
              </a:rPr>
              <a:t>* tactical call- an identifying name of a function or location used instead of a personal name. </a:t>
            </a:r>
          </a:p>
        </p:txBody>
      </p:sp>
      <p:sp>
        <p:nvSpPr>
          <p:cNvPr id="3" name="Title 2"/>
          <p:cNvSpPr>
            <a:spLocks noGrp="1"/>
          </p:cNvSpPr>
          <p:nvPr>
            <p:ph type="title"/>
          </p:nvPr>
        </p:nvSpPr>
        <p:spPr/>
        <p:style>
          <a:lnRef idx="0">
            <a:scrgbClr r="0" g="0" b="0"/>
          </a:lnRef>
          <a:fillRef idx="1001">
            <a:schemeClr val="dk2"/>
          </a:fillRef>
          <a:effectRef idx="0">
            <a:scrgbClr r="0" g="0" b="0"/>
          </a:effectRef>
          <a:fontRef idx="major"/>
        </p:style>
        <p:txBody>
          <a:bodyPr/>
          <a:lstStyle/>
          <a:p>
            <a:r>
              <a:rPr lang="en-US" dirty="0"/>
              <a:t>               </a:t>
            </a:r>
            <a:r>
              <a:rPr lang="en-US" dirty="0">
                <a:solidFill>
                  <a:schemeClr val="accent1">
                    <a:lumMod val="50000"/>
                  </a:schemeClr>
                </a:solidFill>
              </a:rPr>
              <a:t> Protocol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To Answer – </a:t>
            </a:r>
          </a:p>
          <a:p>
            <a:r>
              <a:rPr lang="en-US" dirty="0"/>
              <a:t>     </a:t>
            </a:r>
            <a:r>
              <a:rPr lang="en-US" sz="2000" dirty="0">
                <a:latin typeface="Arial" pitchFamily="34" charset="0"/>
                <a:cs typeface="Arial" pitchFamily="34" charset="0"/>
              </a:rPr>
              <a:t>When you hear someone call you by name or tactical call, respond only with your name or call.  Wait to hear their message. Then transmit your information.</a:t>
            </a:r>
          </a:p>
          <a:p>
            <a:pPr>
              <a:buNone/>
            </a:pPr>
            <a:endParaRPr lang="en-US" sz="2000" dirty="0">
              <a:latin typeface="Arial" pitchFamily="34" charset="0"/>
              <a:cs typeface="Arial" pitchFamily="34" charset="0"/>
            </a:endParaRPr>
          </a:p>
          <a:p>
            <a:pPr>
              <a:buNone/>
            </a:pPr>
            <a:r>
              <a:rPr lang="en-US" sz="2400" dirty="0">
                <a:latin typeface="Arial" pitchFamily="34" charset="0"/>
                <a:cs typeface="Arial" pitchFamily="34" charset="0"/>
              </a:rPr>
              <a:t>   If you are not heard; -  </a:t>
            </a:r>
            <a:r>
              <a:rPr lang="en-US" sz="1800" dirty="0">
                <a:latin typeface="Arial" pitchFamily="34" charset="0"/>
                <a:cs typeface="Arial" pitchFamily="34" charset="0"/>
              </a:rPr>
              <a:t>Try again </a:t>
            </a:r>
          </a:p>
          <a:p>
            <a:pPr>
              <a:buNone/>
            </a:pPr>
            <a:r>
              <a:rPr lang="en-US" sz="1800" dirty="0">
                <a:latin typeface="Arial" pitchFamily="34" charset="0"/>
                <a:cs typeface="Arial" pitchFamily="34" charset="0"/>
              </a:rPr>
              <a:t>                                               -   Hold your radio higher </a:t>
            </a:r>
          </a:p>
          <a:p>
            <a:pPr>
              <a:buNone/>
            </a:pPr>
            <a:r>
              <a:rPr lang="en-US" sz="1800" dirty="0">
                <a:latin typeface="Arial" pitchFamily="34" charset="0"/>
                <a:cs typeface="Arial" pitchFamily="34" charset="0"/>
              </a:rPr>
              <a:t>                                                -  Change your location </a:t>
            </a:r>
          </a:p>
          <a:p>
            <a:pPr>
              <a:buNone/>
            </a:pPr>
            <a:r>
              <a:rPr lang="en-US" sz="1800" dirty="0">
                <a:latin typeface="Arial" pitchFamily="34" charset="0"/>
                <a:cs typeface="Arial" pitchFamily="34" charset="0"/>
              </a:rPr>
              <a:t>                                                -   Ask for a Relay *</a:t>
            </a:r>
          </a:p>
          <a:p>
            <a:pPr>
              <a:buNone/>
            </a:pPr>
            <a:endParaRPr lang="en-US" sz="1800" dirty="0">
              <a:latin typeface="Arial" pitchFamily="34" charset="0"/>
              <a:cs typeface="Arial" pitchFamily="34" charset="0"/>
            </a:endParaRPr>
          </a:p>
          <a:p>
            <a:pPr>
              <a:buNone/>
            </a:pPr>
            <a:r>
              <a:rPr lang="en-US" sz="1800" dirty="0">
                <a:latin typeface="Arial" pitchFamily="34" charset="0"/>
                <a:cs typeface="Arial" pitchFamily="34" charset="0"/>
              </a:rPr>
              <a:t>*  A Relay is a person who can hear two parties who cannot hear each other. They assist by letting both parties know that they will relay and then communicating the messages between the parties. In some instances, multiple relay people may be needed to move information over a long distance or difficult terrain.  </a:t>
            </a:r>
          </a:p>
          <a:p>
            <a:pPr>
              <a:buNone/>
            </a:pPr>
            <a:r>
              <a:rPr lang="en-US" sz="1800" dirty="0">
                <a:latin typeface="Arial" pitchFamily="34" charset="0"/>
                <a:cs typeface="Arial" pitchFamily="34" charset="0"/>
              </a:rPr>
              <a:t>          </a:t>
            </a:r>
          </a:p>
          <a:p>
            <a:endParaRPr lang="en-US" dirty="0"/>
          </a:p>
          <a:p>
            <a:endParaRPr lang="en-US" dirty="0"/>
          </a:p>
        </p:txBody>
      </p:sp>
      <p:sp>
        <p:nvSpPr>
          <p:cNvPr id="3" name="Title 2"/>
          <p:cNvSpPr>
            <a:spLocks noGrp="1"/>
          </p:cNvSpPr>
          <p:nvPr>
            <p:ph type="title"/>
          </p:nvPr>
        </p:nvSpPr>
        <p:spPr/>
        <p:style>
          <a:lnRef idx="0">
            <a:schemeClr val="dk1"/>
          </a:lnRef>
          <a:fillRef idx="1001">
            <a:schemeClr val="dk2"/>
          </a:fillRef>
          <a:effectRef idx="3">
            <a:schemeClr val="dk1"/>
          </a:effectRef>
          <a:fontRef idx="minor">
            <a:schemeClr val="lt1"/>
          </a:fontRef>
        </p:style>
        <p:txBody>
          <a:bodyPr/>
          <a:lstStyle/>
          <a:p>
            <a:r>
              <a:rPr lang="en-US" dirty="0">
                <a:solidFill>
                  <a:schemeClr val="tx1"/>
                </a:solidFill>
              </a:rPr>
              <a:t>                Protocol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BD44-38B2-EF79-367A-4761A19630BC}"/>
              </a:ext>
            </a:extLst>
          </p:cNvPr>
          <p:cNvSpPr>
            <a:spLocks noGrp="1"/>
          </p:cNvSpPr>
          <p:nvPr>
            <p:ph type="title"/>
          </p:nvPr>
        </p:nvSpPr>
        <p:spPr/>
        <p:txBody>
          <a:bodyPr/>
          <a:lstStyle/>
          <a:p>
            <a:pPr algn="ctr"/>
            <a:r>
              <a:rPr lang="en-US" dirty="0"/>
              <a:t>“Statue of Liberty” pose</a:t>
            </a:r>
          </a:p>
        </p:txBody>
      </p:sp>
      <p:pic>
        <p:nvPicPr>
          <p:cNvPr id="4" name="Picture 3">
            <a:extLst>
              <a:ext uri="{FF2B5EF4-FFF2-40B4-BE49-F238E27FC236}">
                <a16:creationId xmlns:a16="http://schemas.microsoft.com/office/drawing/2014/main" id="{0120D742-567B-C323-5443-9B93DD446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24" y="1828800"/>
            <a:ext cx="8567351" cy="3962400"/>
          </a:xfrm>
          <a:prstGeom prst="rect">
            <a:avLst/>
          </a:prstGeom>
        </p:spPr>
      </p:pic>
    </p:spTree>
    <p:extLst>
      <p:ext uri="{BB962C8B-B14F-4D97-AF65-F5344CB8AC3E}">
        <p14:creationId xmlns:p14="http://schemas.microsoft.com/office/powerpoint/2010/main" val="2634815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style>
          <a:lnRef idx="0">
            <a:schemeClr val="accent5"/>
          </a:lnRef>
          <a:fillRef idx="1002">
            <a:schemeClr val="dk2"/>
          </a:fillRef>
          <a:effectRef idx="3">
            <a:schemeClr val="accent5"/>
          </a:effectRef>
          <a:fontRef idx="minor">
            <a:schemeClr val="lt1"/>
          </a:fontRef>
        </p:style>
        <p:txBody>
          <a:bodyPr/>
          <a:lstStyle/>
          <a:p>
            <a:r>
              <a:rPr lang="en-US" dirty="0"/>
              <a:t>What is a NET?  Think ICS </a:t>
            </a:r>
          </a:p>
        </p:txBody>
      </p:sp>
      <p:pic>
        <p:nvPicPr>
          <p:cNvPr id="30722" name="Picture 2"/>
          <p:cNvPicPr>
            <a:picLocks noChangeAspect="1" noChangeArrowheads="1"/>
          </p:cNvPicPr>
          <p:nvPr/>
        </p:nvPicPr>
        <p:blipFill>
          <a:blip r:embed="rId2" cstate="print"/>
          <a:srcRect/>
          <a:stretch>
            <a:fillRect/>
          </a:stretch>
        </p:blipFill>
        <p:spPr bwMode="auto">
          <a:xfrm>
            <a:off x="1828800" y="4419601"/>
            <a:ext cx="6857999" cy="1863586"/>
          </a:xfrm>
          <a:prstGeom prst="rect">
            <a:avLst/>
          </a:prstGeom>
          <a:noFill/>
          <a:ln w="9525">
            <a:noFill/>
            <a:miter lim="800000"/>
            <a:headEnd/>
            <a:tailEnd/>
          </a:ln>
        </p:spPr>
      </p:pic>
      <p:sp>
        <p:nvSpPr>
          <p:cNvPr id="2" name="Content Placeholder 1"/>
          <p:cNvSpPr>
            <a:spLocks noGrp="1"/>
          </p:cNvSpPr>
          <p:nvPr>
            <p:ph idx="1"/>
          </p:nvPr>
        </p:nvSpPr>
        <p:spPr>
          <a:xfrm>
            <a:off x="457200" y="1481329"/>
            <a:ext cx="8229600" cy="3014472"/>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buNone/>
            </a:pPr>
            <a:r>
              <a:rPr lang="en-US" sz="2000" dirty="0">
                <a:latin typeface="Arial" pitchFamily="34" charset="0"/>
                <a:cs typeface="Arial" pitchFamily="34" charset="0"/>
              </a:rPr>
              <a:t>Most CERT communication will be directly from one person to another. Sometimes there may be several people using the same channel who will need to take turns. </a:t>
            </a:r>
          </a:p>
          <a:p>
            <a:pPr>
              <a:buNone/>
            </a:pPr>
            <a:endParaRPr lang="en-US" sz="2000" dirty="0">
              <a:latin typeface="Arial" pitchFamily="34" charset="0"/>
              <a:cs typeface="Arial" pitchFamily="34" charset="0"/>
            </a:endParaRPr>
          </a:p>
          <a:p>
            <a:pPr>
              <a:buNone/>
            </a:pPr>
            <a:r>
              <a:rPr lang="en-US" sz="2000" dirty="0">
                <a:latin typeface="Arial" pitchFamily="34" charset="0"/>
                <a:cs typeface="Arial" pitchFamily="34" charset="0"/>
              </a:rPr>
              <a:t>If too many people are trying to talk on the same channel- one person should establish </a:t>
            </a:r>
            <a:r>
              <a:rPr lang="en-US" sz="2000" b="1" dirty="0">
                <a:latin typeface="Arial" pitchFamily="34" charset="0"/>
                <a:cs typeface="Arial" pitchFamily="34" charset="0"/>
              </a:rPr>
              <a:t>Net Control</a:t>
            </a:r>
            <a:r>
              <a:rPr lang="en-US" sz="2000" dirty="0">
                <a:latin typeface="Arial" pitchFamily="34" charset="0"/>
                <a:cs typeface="Arial" pitchFamily="34" charset="0"/>
              </a:rPr>
              <a:t>. They will function as a communications Team Leader.  They determine who will speak and  in what order. Members speak only as called upon by Net Control after identifying their presence. All information goes through Net Control unless the Net Control indicates two members can communicate directly with each other.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sz="3200" b="1" dirty="0"/>
              <a:t>I  can’t hear anyone!  </a:t>
            </a:r>
          </a:p>
          <a:p>
            <a:r>
              <a:rPr lang="en-US" sz="2400" dirty="0"/>
              <a:t>Check the volume</a:t>
            </a:r>
          </a:p>
          <a:p>
            <a:r>
              <a:rPr lang="en-US" sz="2400" dirty="0"/>
              <a:t>Check the channel </a:t>
            </a:r>
          </a:p>
          <a:p>
            <a:r>
              <a:rPr lang="en-US" sz="2400" dirty="0"/>
              <a:t>Check the battery icon</a:t>
            </a:r>
          </a:p>
          <a:p>
            <a:r>
              <a:rPr lang="en-US" sz="2400" dirty="0"/>
              <a:t>Turn the radio off and back on – does it talk to you? “ Channel Mode”   </a:t>
            </a:r>
          </a:p>
          <a:p>
            <a:r>
              <a:rPr lang="en-US" sz="2400" dirty="0"/>
              <a:t>Check that the battery is fully installed                                                     </a:t>
            </a:r>
          </a:p>
          <a:p>
            <a:r>
              <a:rPr lang="en-US" sz="2400" dirty="0"/>
              <a:t>Using a speaker mike? Make sure it is completely plugged in</a:t>
            </a:r>
            <a:r>
              <a:rPr lang="en-US" dirty="0"/>
              <a:t>.   </a:t>
            </a:r>
          </a:p>
          <a:p>
            <a:r>
              <a:rPr lang="en-US" sz="2400" dirty="0"/>
              <a:t>There is a lot of noise- QRN/QRM</a:t>
            </a:r>
          </a:p>
          <a:p>
            <a:r>
              <a:rPr lang="en-US" sz="2400" dirty="0"/>
              <a:t> Voices are garbled and not understandable</a:t>
            </a:r>
            <a:r>
              <a:rPr lang="en-US" dirty="0"/>
              <a:t>                           </a:t>
            </a:r>
          </a:p>
        </p:txBody>
      </p:sp>
      <p:sp>
        <p:nvSpPr>
          <p:cNvPr id="3" name="Title 2"/>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dirty="0"/>
              <a:t>        What  Can Go Wrong?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Have a pen and paper, or have a scribe.</a:t>
            </a:r>
          </a:p>
          <a:p>
            <a:r>
              <a:rPr lang="en-US" dirty="0"/>
              <a:t>Be calm, pay attention and speak slowly</a:t>
            </a:r>
          </a:p>
          <a:p>
            <a:r>
              <a:rPr lang="en-US" dirty="0"/>
              <a:t>Acknowledgment of contact </a:t>
            </a:r>
          </a:p>
          <a:p>
            <a:r>
              <a:rPr lang="en-US" dirty="0"/>
              <a:t>First – who is reporting  and where the emergency is. </a:t>
            </a:r>
          </a:p>
          <a:p>
            <a:r>
              <a:rPr lang="en-US" dirty="0"/>
              <a:t>What is the problem- </a:t>
            </a:r>
            <a:r>
              <a:rPr lang="en-US" b="1" dirty="0"/>
              <a:t>Brief</a:t>
            </a:r>
            <a:r>
              <a:rPr lang="en-US" dirty="0"/>
              <a:t>   - Fire? Medical? Vehicle Accident?</a:t>
            </a:r>
          </a:p>
          <a:p>
            <a:r>
              <a:rPr lang="en-US" dirty="0"/>
              <a:t>After initial information- details of problem and location </a:t>
            </a:r>
          </a:p>
          <a:p>
            <a:r>
              <a:rPr lang="en-US" dirty="0"/>
              <a:t>ONLY COMMUNICATE WHAT YOU KNOW </a:t>
            </a:r>
          </a:p>
          <a:p>
            <a:pPr>
              <a:buNone/>
            </a:pPr>
            <a:endParaRPr lang="en-US" dirty="0"/>
          </a:p>
        </p:txBody>
      </p:sp>
      <p:sp>
        <p:nvSpPr>
          <p:cNvPr id="3" name="Title 2"/>
          <p:cNvSpPr>
            <a:spLocks noGrp="1"/>
          </p:cNvSpPr>
          <p:nvPr>
            <p:ph type="title"/>
          </p:nvPr>
        </p:nvSpPr>
        <p:spPr>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lin ang="5400000" scaled="1"/>
            <a:tileRect/>
          </a:gradFill>
          <a:ln>
            <a:solidFill>
              <a:schemeClr val="accent1">
                <a:lumMod val="40000"/>
                <a:lumOff val="60000"/>
              </a:schemeClr>
            </a:solidFill>
          </a:ln>
        </p:spPr>
        <p:txBody>
          <a:bodyPr>
            <a:scene3d>
              <a:camera prst="orthographicFront"/>
              <a:lightRig rig="soft" dir="t"/>
            </a:scene3d>
            <a:sp3d prstMaterial="softEdge">
              <a:bevelT w="25400" h="25400"/>
            </a:sp3d>
          </a:bodyPr>
          <a:lstStyle/>
          <a:p>
            <a:r>
              <a:rPr lang="en-US" dirty="0">
                <a:solidFill>
                  <a:schemeClr val="tx1"/>
                </a:solidFill>
              </a:rPr>
              <a:t>Emergency Message </a:t>
            </a:r>
            <a:r>
              <a:rPr lang="en-US" dirty="0">
                <a:solidFill>
                  <a:schemeClr val="tx1"/>
                </a:solidFill>
                <a:effectLst>
                  <a:outerShdw blurRad="31750" dist="25400" dir="5400000" algn="tl" rotWithShape="0">
                    <a:schemeClr val="tx1">
                      <a:alpha val="25000"/>
                    </a:schemeClr>
                  </a:outerShdw>
                </a:effectLst>
              </a:rPr>
              <a:t>Passing</a:t>
            </a:r>
            <a:r>
              <a:rPr lang="en-US" dirty="0">
                <a:solidFill>
                  <a:schemeClr val="tx1"/>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467600" cy="3852671"/>
          </a:xfrm>
        </p:spPr>
        <p:txBody>
          <a:bodyPr>
            <a:normAutofit fontScale="92500" lnSpcReduction="10000"/>
          </a:bodyPr>
          <a:lstStyle/>
          <a:p>
            <a:r>
              <a:rPr lang="en-US" sz="2800" dirty="0">
                <a:latin typeface="Arial" pitchFamily="34" charset="0"/>
                <a:cs typeface="Arial" pitchFamily="34" charset="0"/>
              </a:rPr>
              <a:t>Find Users in your Area to talk to.</a:t>
            </a:r>
          </a:p>
          <a:p>
            <a:r>
              <a:rPr lang="en-US" sz="2800" dirty="0">
                <a:latin typeface="Arial" pitchFamily="34" charset="0"/>
                <a:cs typeface="Arial" pitchFamily="34" charset="0"/>
              </a:rPr>
              <a:t>Join Team Radio exercises </a:t>
            </a:r>
          </a:p>
          <a:p>
            <a:r>
              <a:rPr lang="en-US" sz="2800" dirty="0">
                <a:latin typeface="Arial" pitchFamily="34" charset="0"/>
                <a:cs typeface="Arial" pitchFamily="34" charset="0"/>
              </a:rPr>
              <a:t>Use Radios at Team Zoom meetings to practice protocol even if you can’t hear each other on the radio.  </a:t>
            </a:r>
            <a:r>
              <a:rPr lang="en-US" sz="1900" dirty="0">
                <a:latin typeface="Arial" pitchFamily="34" charset="0"/>
                <a:cs typeface="Arial" pitchFamily="34" charset="0"/>
              </a:rPr>
              <a:t>( you never know who you might hear) </a:t>
            </a:r>
          </a:p>
          <a:p>
            <a:endParaRPr lang="en-US" sz="2800" dirty="0">
              <a:latin typeface="Arial" pitchFamily="34" charset="0"/>
              <a:cs typeface="Arial" pitchFamily="34" charset="0"/>
            </a:endParaRPr>
          </a:p>
          <a:p>
            <a:r>
              <a:rPr lang="en-US" sz="3900" b="1" dirty="0">
                <a:latin typeface="Arial" pitchFamily="34" charset="0"/>
                <a:cs typeface="Arial" pitchFamily="34" charset="0"/>
              </a:rPr>
              <a:t>Thank  You </a:t>
            </a:r>
            <a:r>
              <a:rPr lang="en-US" sz="2800" b="1" dirty="0">
                <a:latin typeface="Arial" pitchFamily="34" charset="0"/>
                <a:cs typeface="Arial" pitchFamily="34" charset="0"/>
              </a:rPr>
              <a:t>For Serving Your Community as CERT by providing Essential Emergency Communications !!!!</a:t>
            </a:r>
          </a:p>
        </p:txBody>
      </p:sp>
      <p:sp>
        <p:nvSpPr>
          <p:cNvPr id="3" name="Title 2"/>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scene3d>
              <a:camera prst="orthographicFront"/>
              <a:lightRig rig="soft" dir="t"/>
            </a:scene3d>
            <a:sp3d prstMaterial="softEdge">
              <a:bevelT w="25400" h="25400"/>
            </a:sp3d>
          </a:bodyPr>
          <a:lstStyle/>
          <a:p>
            <a:r>
              <a:rPr lang="en-US" dirty="0">
                <a:effectLst>
                  <a:outerShdw blurRad="50800" dist="38100" algn="l" rotWithShape="0">
                    <a:prstClr val="black">
                      <a:alpha val="40000"/>
                    </a:prstClr>
                  </a:outerShdw>
                </a:effectLst>
              </a:rPr>
              <a:t>Practice – Practice –Practice !!!</a:t>
            </a:r>
          </a:p>
        </p:txBody>
      </p:sp>
      <p:pic>
        <p:nvPicPr>
          <p:cNvPr id="27650" name="Picture 2" descr="Berkeley CERT Continuing Education - City of Berkeley, CA"/>
          <p:cNvPicPr>
            <a:picLocks noChangeAspect="1" noChangeArrowheads="1"/>
          </p:cNvPicPr>
          <p:nvPr/>
        </p:nvPicPr>
        <p:blipFill>
          <a:blip r:embed="rId2" cstate="print"/>
          <a:srcRect/>
          <a:stretch>
            <a:fillRect/>
          </a:stretch>
        </p:blipFill>
        <p:spPr bwMode="auto">
          <a:xfrm>
            <a:off x="6400800" y="4800600"/>
            <a:ext cx="2266950" cy="1752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8229600" cy="35353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a:solidFill>
                  <a:schemeClr val="tx1"/>
                </a:solidFill>
              </a:rPr>
              <a:t>Why radios for CERT?</a:t>
            </a:r>
          </a:p>
          <a:p>
            <a:endParaRPr lang="en-US" dirty="0">
              <a:solidFill>
                <a:schemeClr val="tx1"/>
              </a:solidFill>
            </a:endParaRPr>
          </a:p>
          <a:p>
            <a:r>
              <a:rPr lang="en-US" dirty="0">
                <a:solidFill>
                  <a:schemeClr val="tx1"/>
                </a:solidFill>
              </a:rPr>
              <a:t>Why have your own radio ?</a:t>
            </a:r>
          </a:p>
          <a:p>
            <a:pPr>
              <a:buNone/>
            </a:pPr>
            <a:endParaRPr lang="en-US" dirty="0">
              <a:solidFill>
                <a:schemeClr val="tx1"/>
              </a:solidFill>
            </a:endParaRPr>
          </a:p>
          <a:p>
            <a:r>
              <a:rPr lang="en-US" dirty="0">
                <a:solidFill>
                  <a:schemeClr val="tx1"/>
                </a:solidFill>
              </a:rPr>
              <a:t>Why this radio?</a:t>
            </a:r>
          </a:p>
          <a:p>
            <a:endParaRPr lang="en-US" dirty="0">
              <a:solidFill>
                <a:schemeClr val="tx1"/>
              </a:solidFill>
            </a:endParaRPr>
          </a:p>
          <a:p>
            <a:r>
              <a:rPr lang="en-US" dirty="0">
                <a:solidFill>
                  <a:schemeClr val="tx1"/>
                </a:solidFill>
              </a:rPr>
              <a:t>Why the CERT programming? </a:t>
            </a:r>
          </a:p>
        </p:txBody>
      </p:sp>
      <p:sp>
        <p:nvSpPr>
          <p:cNvPr id="2" name="Title 1"/>
          <p:cNvSpPr>
            <a:spLocks noGrp="1"/>
          </p:cNvSpPr>
          <p:nvPr>
            <p:ph type="title"/>
          </p:nvPr>
        </p:nvSpPr>
        <p:spPr/>
        <p:txBody>
          <a:bodyPr/>
          <a:lstStyle/>
          <a:p>
            <a:r>
              <a:rPr lang="en-US" dirty="0">
                <a:solidFill>
                  <a:schemeClr val="tx1"/>
                </a:solidFill>
              </a:rPr>
              <a:t>Why? </a:t>
            </a:r>
          </a:p>
        </p:txBody>
      </p:sp>
      <p:pic>
        <p:nvPicPr>
          <p:cNvPr id="2050" name="Picture 2" descr="C:\Users\dmack_000\Documents\CERT Picture\BTECH Murs Radio picture.jpg"/>
          <p:cNvPicPr>
            <a:picLocks noChangeAspect="1" noChangeArrowheads="1"/>
          </p:cNvPicPr>
          <p:nvPr/>
        </p:nvPicPr>
        <p:blipFill>
          <a:blip r:embed="rId2" cstate="print"/>
          <a:srcRect/>
          <a:stretch>
            <a:fillRect/>
          </a:stretch>
        </p:blipFill>
        <p:spPr bwMode="auto">
          <a:xfrm>
            <a:off x="5791200" y="304800"/>
            <a:ext cx="266700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dmack_000\Documents\CERT Picture\Btech V1.jpg"/>
          <p:cNvPicPr>
            <a:picLocks noChangeAspect="1" noChangeArrowheads="1"/>
          </p:cNvPicPr>
          <p:nvPr/>
        </p:nvPicPr>
        <p:blipFill>
          <a:blip r:embed="rId3" cstate="print"/>
          <a:srcRect/>
          <a:stretch>
            <a:fillRect/>
          </a:stretch>
        </p:blipFill>
        <p:spPr bwMode="auto">
          <a:xfrm>
            <a:off x="2362200" y="152400"/>
            <a:ext cx="17526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mack_000\Documents\CERT Auxillary\Communications\County Communication Plan Graphic.jpg"/>
          <p:cNvPicPr preferRelativeResize="0">
            <a:picLocks noChangeAspect="1" noChangeArrowheads="1"/>
          </p:cNvPicPr>
          <p:nvPr/>
        </p:nvPicPr>
        <p:blipFill>
          <a:blip r:embed="rId3" cstate="print"/>
          <a:stretch>
            <a:fillRect/>
          </a:stretch>
        </p:blipFill>
        <p:spPr bwMode="auto">
          <a:xfrm>
            <a:off x="457200" y="381000"/>
            <a:ext cx="4495800" cy="6172200"/>
          </a:xfrm>
          <a:prstGeom prst="rect">
            <a:avLst/>
          </a:prstGeom>
          <a:ln>
            <a:solidFill>
              <a:schemeClr val="tx1"/>
            </a:solidFill>
          </a:ln>
        </p:spPr>
        <p:style>
          <a:lnRef idx="3">
            <a:schemeClr val="lt1"/>
          </a:lnRef>
          <a:fillRef idx="1">
            <a:schemeClr val="accent2"/>
          </a:fillRef>
          <a:effectRef idx="1">
            <a:schemeClr val="accent2"/>
          </a:effectRef>
          <a:fontRef idx="minor">
            <a:schemeClr val="lt1"/>
          </a:fontRef>
        </p:style>
      </p:pic>
      <p:sp>
        <p:nvSpPr>
          <p:cNvPr id="10" name="Content Placeholder 9"/>
          <p:cNvSpPr>
            <a:spLocks noGrp="1"/>
          </p:cNvSpPr>
          <p:nvPr>
            <p:ph sz="half" idx="4294967295"/>
          </p:nvPr>
        </p:nvSpPr>
        <p:spPr>
          <a:xfrm>
            <a:off x="5486400" y="533400"/>
            <a:ext cx="3352800" cy="5473700"/>
          </a:xfrm>
        </p:spPr>
        <p:style>
          <a:lnRef idx="2">
            <a:schemeClr val="accent2">
              <a:shade val="50000"/>
            </a:schemeClr>
          </a:lnRef>
          <a:fillRef idx="1">
            <a:schemeClr val="accent2"/>
          </a:fillRef>
          <a:effectRef idx="0">
            <a:schemeClr val="accent2"/>
          </a:effectRef>
          <a:fontRef idx="minor">
            <a:schemeClr val="lt1"/>
          </a:fontRef>
        </p:style>
        <p:txBody>
          <a:bodyPr/>
          <a:lstStyle/>
          <a:p>
            <a:pPr>
              <a:buNone/>
            </a:pPr>
            <a:r>
              <a:rPr lang="en-US" dirty="0">
                <a:solidFill>
                  <a:srgbClr val="C00000"/>
                </a:solidFill>
              </a:rPr>
              <a:t>   CERT Squad Members are Critical to Emergency Communication in a Disaster</a:t>
            </a:r>
          </a:p>
          <a:p>
            <a:pPr>
              <a:buNone/>
            </a:pPr>
            <a:r>
              <a:rPr lang="en-US" dirty="0">
                <a:solidFill>
                  <a:srgbClr val="C00000"/>
                </a:solidFill>
              </a:rPr>
              <a:t> </a:t>
            </a:r>
          </a:p>
          <a:p>
            <a:pPr>
              <a:buNone/>
            </a:pPr>
            <a:r>
              <a:rPr lang="en-US" dirty="0">
                <a:solidFill>
                  <a:srgbClr val="C00000"/>
                </a:solidFill>
              </a:rPr>
              <a:t>BOOTS ON THE </a:t>
            </a:r>
          </a:p>
          <a:p>
            <a:pPr>
              <a:buNone/>
            </a:pPr>
            <a:r>
              <a:rPr lang="en-US" dirty="0">
                <a:solidFill>
                  <a:srgbClr val="C00000"/>
                </a:solidFill>
              </a:rPr>
              <a:t>     GROUND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Maintenance </a:t>
            </a:r>
          </a:p>
        </p:txBody>
      </p:sp>
      <p:sp>
        <p:nvSpPr>
          <p:cNvPr id="3" name="Content Placeholder 2"/>
          <p:cNvSpPr>
            <a:spLocks noGrp="1"/>
          </p:cNvSpPr>
          <p:nvPr>
            <p:ph idx="1"/>
          </p:nvPr>
        </p:nvSpPr>
        <p:spPr>
          <a:xfrm>
            <a:off x="457200" y="1481329"/>
            <a:ext cx="8229600" cy="1947672"/>
          </a:xfrm>
        </p:spPr>
        <p:txBody>
          <a:bodyPr/>
          <a:lstStyle/>
          <a:p>
            <a:r>
              <a:rPr lang="en-US" dirty="0"/>
              <a:t>Your Radio, Your Responsibility !</a:t>
            </a:r>
          </a:p>
          <a:p>
            <a:pPr>
              <a:buNone/>
            </a:pPr>
            <a:r>
              <a:rPr lang="en-US" dirty="0"/>
              <a:t> </a:t>
            </a:r>
            <a:r>
              <a:rPr lang="en-US" sz="2000" dirty="0">
                <a:latin typeface="Arial" pitchFamily="34" charset="0"/>
                <a:cs typeface="Arial" pitchFamily="34" charset="0"/>
              </a:rPr>
              <a:t>Assemble</a:t>
            </a:r>
            <a:r>
              <a:rPr lang="en-US" sz="2000" dirty="0">
                <a:latin typeface="AR BONNIE" pitchFamily="2" charset="0"/>
              </a:rPr>
              <a:t> </a:t>
            </a:r>
            <a:r>
              <a:rPr lang="en-US" sz="2000" dirty="0">
                <a:latin typeface="Arial" pitchFamily="34" charset="0"/>
                <a:cs typeface="Arial" pitchFamily="34" charset="0"/>
              </a:rPr>
              <a:t>the radio – belt clip, strap, antenna -  follow the manual  </a:t>
            </a:r>
          </a:p>
          <a:p>
            <a:pPr>
              <a:buNone/>
            </a:pPr>
            <a:endParaRPr lang="en-US" sz="2000" dirty="0">
              <a:latin typeface="Arial" pitchFamily="34" charset="0"/>
              <a:cs typeface="Arial" pitchFamily="34" charset="0"/>
            </a:endParaRPr>
          </a:p>
          <a:p>
            <a:pPr>
              <a:buNone/>
            </a:pPr>
            <a:r>
              <a:rPr lang="en-US" sz="2000" dirty="0">
                <a:latin typeface="Arial" pitchFamily="34" charset="0"/>
                <a:cs typeface="Arial" pitchFamily="34" charset="0"/>
              </a:rPr>
              <a:t>**************</a:t>
            </a:r>
            <a:r>
              <a:rPr lang="en-US" sz="2400" dirty="0">
                <a:solidFill>
                  <a:srgbClr val="FF0000"/>
                </a:solidFill>
                <a:latin typeface="Arial" pitchFamily="34" charset="0"/>
                <a:cs typeface="Arial" pitchFamily="34" charset="0"/>
              </a:rPr>
              <a:t>KEEP YOUR BATTERY CHARGED</a:t>
            </a:r>
            <a:r>
              <a:rPr lang="en-US" sz="2000" dirty="0">
                <a:latin typeface="Arial" pitchFamily="34" charset="0"/>
                <a:cs typeface="Arial" pitchFamily="34" charset="0"/>
              </a:rPr>
              <a:t>************** </a:t>
            </a:r>
          </a:p>
        </p:txBody>
      </p:sp>
      <p:pic>
        <p:nvPicPr>
          <p:cNvPr id="1028" name="Picture 4"/>
          <p:cNvPicPr>
            <a:picLocks noChangeAspect="1" noChangeArrowheads="1"/>
          </p:cNvPicPr>
          <p:nvPr/>
        </p:nvPicPr>
        <p:blipFill>
          <a:blip r:embed="rId2" cstate="print"/>
          <a:srcRect/>
          <a:stretch>
            <a:fillRect/>
          </a:stretch>
        </p:blipFill>
        <p:spPr bwMode="auto">
          <a:xfrm>
            <a:off x="381000" y="3581400"/>
            <a:ext cx="2963863" cy="218757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3429000" y="3124200"/>
            <a:ext cx="2644775" cy="2081213"/>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5867400" y="4419600"/>
            <a:ext cx="2797175" cy="1798637"/>
          </a:xfrm>
          <a:prstGeom prst="rect">
            <a:avLst/>
          </a:prstGeom>
          <a:noFill/>
          <a:ln w="9525">
            <a:noFill/>
            <a:miter lim="800000"/>
            <a:headEnd/>
            <a:tailEnd/>
          </a:ln>
        </p:spPr>
      </p:pic>
      <p:cxnSp>
        <p:nvCxnSpPr>
          <p:cNvPr id="12" name="Straight Arrow Connector 11"/>
          <p:cNvCxnSpPr/>
          <p:nvPr/>
        </p:nvCxnSpPr>
        <p:spPr>
          <a:xfrm flipV="1">
            <a:off x="685800" y="5105400"/>
            <a:ext cx="457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038600" y="48006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DB0573-4896-A7E9-366D-8DBDE4AD3AEF}"/>
              </a:ext>
            </a:extLst>
          </p:cNvPr>
          <p:cNvSpPr>
            <a:spLocks noGrp="1"/>
          </p:cNvSpPr>
          <p:nvPr>
            <p:ph idx="1"/>
          </p:nvPr>
        </p:nvSpPr>
        <p:spPr/>
        <p:txBody>
          <a:bodyPr/>
          <a:lstStyle/>
          <a:p>
            <a:pPr algn="ctr"/>
            <a:r>
              <a:rPr lang="en-US" dirty="0"/>
              <a:t>Anything is better than nothing .  . .</a:t>
            </a:r>
          </a:p>
          <a:p>
            <a:pPr algn="ctr"/>
            <a:endParaRPr lang="en-US" dirty="0"/>
          </a:p>
        </p:txBody>
      </p:sp>
      <p:sp>
        <p:nvSpPr>
          <p:cNvPr id="3" name="Title 2">
            <a:extLst>
              <a:ext uri="{FF2B5EF4-FFF2-40B4-BE49-F238E27FC236}">
                <a16:creationId xmlns:a16="http://schemas.microsoft.com/office/drawing/2014/main" id="{D710B406-F4FD-0ECD-41DF-0815D4DFD449}"/>
              </a:ext>
            </a:extLst>
          </p:cNvPr>
          <p:cNvSpPr>
            <a:spLocks noGrp="1"/>
          </p:cNvSpPr>
          <p:nvPr>
            <p:ph type="title"/>
          </p:nvPr>
        </p:nvSpPr>
        <p:spPr/>
        <p:txBody>
          <a:bodyPr/>
          <a:lstStyle/>
          <a:p>
            <a:pPr algn="ctr"/>
            <a:r>
              <a:rPr lang="en-US" dirty="0"/>
              <a:t>Label your stuff</a:t>
            </a:r>
          </a:p>
        </p:txBody>
      </p:sp>
      <p:pic>
        <p:nvPicPr>
          <p:cNvPr id="5" name="Picture 4">
            <a:extLst>
              <a:ext uri="{FF2B5EF4-FFF2-40B4-BE49-F238E27FC236}">
                <a16:creationId xmlns:a16="http://schemas.microsoft.com/office/drawing/2014/main" id="{DE3938C5-3298-FC33-5FC5-C943A252F69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57199" y="1752600"/>
            <a:ext cx="3759200" cy="2819400"/>
          </a:xfrm>
          <a:prstGeom prst="rect">
            <a:avLst/>
          </a:prstGeom>
        </p:spPr>
      </p:pic>
      <p:pic>
        <p:nvPicPr>
          <p:cNvPr id="9" name="Picture 8">
            <a:extLst>
              <a:ext uri="{FF2B5EF4-FFF2-40B4-BE49-F238E27FC236}">
                <a16:creationId xmlns:a16="http://schemas.microsoft.com/office/drawing/2014/main" id="{B60F9313-EB0D-0875-8A55-14C813717C4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31250" r="75000"/>
                    </a14:imgEffect>
                  </a14:imgLayer>
                </a14:imgProps>
              </a:ext>
              <a:ext uri="{28A0092B-C50C-407E-A947-70E740481C1C}">
                <a14:useLocalDpi xmlns:a14="http://schemas.microsoft.com/office/drawing/2010/main" val="0"/>
              </a:ext>
            </a:extLst>
          </a:blip>
          <a:stretch>
            <a:fillRect/>
          </a:stretch>
        </p:blipFill>
        <p:spPr>
          <a:xfrm rot="5628424">
            <a:off x="4096481" y="1129620"/>
            <a:ext cx="4310957" cy="3233218"/>
          </a:xfrm>
          <a:prstGeom prst="rect">
            <a:avLst/>
          </a:prstGeom>
        </p:spPr>
      </p:pic>
      <p:pic>
        <p:nvPicPr>
          <p:cNvPr id="11" name="Picture 10">
            <a:extLst>
              <a:ext uri="{FF2B5EF4-FFF2-40B4-BE49-F238E27FC236}">
                <a16:creationId xmlns:a16="http://schemas.microsoft.com/office/drawing/2014/main" id="{FC6067EF-420C-8E3C-E9A9-D55FEF034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6901" y="4111771"/>
            <a:ext cx="2870197" cy="2152648"/>
          </a:xfrm>
          <a:prstGeom prst="rect">
            <a:avLst/>
          </a:prstGeom>
        </p:spPr>
      </p:pic>
    </p:spTree>
    <p:extLst>
      <p:ext uri="{BB962C8B-B14F-4D97-AF65-F5344CB8AC3E}">
        <p14:creationId xmlns:p14="http://schemas.microsoft.com/office/powerpoint/2010/main" val="17122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4800600" cy="3395472"/>
          </a:xfrm>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dirty="0"/>
              <a:t>Highly Recommended </a:t>
            </a:r>
          </a:p>
          <a:p>
            <a:r>
              <a:rPr lang="en-US" dirty="0"/>
              <a:t>   </a:t>
            </a:r>
            <a:r>
              <a:rPr lang="en-US" sz="2400" dirty="0">
                <a:latin typeface="Arial" pitchFamily="34" charset="0"/>
                <a:cs typeface="Arial" pitchFamily="34" charset="0"/>
              </a:rPr>
              <a:t>Spare Battery +</a:t>
            </a:r>
          </a:p>
          <a:p>
            <a:r>
              <a:rPr lang="en-US" sz="2400" dirty="0">
                <a:latin typeface="Arial" pitchFamily="34" charset="0"/>
                <a:cs typeface="Arial" pitchFamily="34" charset="0"/>
              </a:rPr>
              <a:t>    Speaker Mike </a:t>
            </a:r>
          </a:p>
          <a:p>
            <a:pPr>
              <a:buNone/>
            </a:pPr>
            <a:r>
              <a:rPr lang="en-US" dirty="0"/>
              <a:t>Nice to Have </a:t>
            </a:r>
          </a:p>
          <a:p>
            <a:r>
              <a:rPr lang="en-US" dirty="0"/>
              <a:t> </a:t>
            </a:r>
            <a:r>
              <a:rPr lang="en-US" sz="2400" dirty="0">
                <a:latin typeface="Arial" pitchFamily="34" charset="0"/>
                <a:cs typeface="Arial" pitchFamily="34" charset="0"/>
              </a:rPr>
              <a:t>Clamshell AAA Battery Pack </a:t>
            </a:r>
          </a:p>
          <a:p>
            <a:r>
              <a:rPr lang="en-US" sz="2400" dirty="0">
                <a:latin typeface="Arial" pitchFamily="34" charset="0"/>
                <a:cs typeface="Arial" pitchFamily="34" charset="0"/>
              </a:rPr>
              <a:t>  Earpiece</a:t>
            </a:r>
          </a:p>
          <a:p>
            <a:r>
              <a:rPr lang="en-US" sz="2400" dirty="0">
                <a:latin typeface="Arial" pitchFamily="34" charset="0"/>
                <a:cs typeface="Arial" pitchFamily="34" charset="0"/>
              </a:rPr>
              <a:t>Vest or Harness, Clip for Vest</a:t>
            </a:r>
          </a:p>
          <a:p>
            <a:r>
              <a:rPr lang="en-US" sz="2400" dirty="0">
                <a:latin typeface="Arial" pitchFamily="34" charset="0"/>
                <a:cs typeface="Arial" pitchFamily="34" charset="0"/>
              </a:rPr>
              <a:t>External or </a:t>
            </a:r>
            <a:r>
              <a:rPr lang="en-US" sz="2400" dirty="0" err="1">
                <a:latin typeface="Arial" pitchFamily="34" charset="0"/>
                <a:cs typeface="Arial" pitchFamily="34" charset="0"/>
              </a:rPr>
              <a:t>Mag</a:t>
            </a:r>
            <a:r>
              <a:rPr lang="en-US" sz="2400" dirty="0">
                <a:latin typeface="Arial" pitchFamily="34" charset="0"/>
                <a:cs typeface="Arial" pitchFamily="34" charset="0"/>
              </a:rPr>
              <a:t> Mount Antenna</a:t>
            </a:r>
          </a:p>
          <a:p>
            <a:endParaRPr lang="en-US" dirty="0"/>
          </a:p>
        </p:txBody>
      </p:sp>
      <p:sp>
        <p:nvSpPr>
          <p:cNvPr id="3" name="Title 2"/>
          <p:cNvSpPr>
            <a:spLocks noGrp="1"/>
          </p:cNvSpPr>
          <p:nvPr>
            <p:ph type="title"/>
          </p:nvPr>
        </p:nvSpPr>
        <p:spPr/>
        <p:txBody>
          <a:bodyPr/>
          <a:lstStyle/>
          <a:p>
            <a:r>
              <a:rPr lang="en-US" dirty="0"/>
              <a:t>  Accessories </a:t>
            </a:r>
          </a:p>
        </p:txBody>
      </p:sp>
      <p:pic>
        <p:nvPicPr>
          <p:cNvPr id="2051" name="Picture 3"/>
          <p:cNvPicPr>
            <a:picLocks noChangeAspect="1" noChangeArrowheads="1"/>
          </p:cNvPicPr>
          <p:nvPr/>
        </p:nvPicPr>
        <p:blipFill>
          <a:blip r:embed="rId2" cstate="print"/>
          <a:srcRect/>
          <a:stretch>
            <a:fillRect/>
          </a:stretch>
        </p:blipFill>
        <p:spPr bwMode="auto">
          <a:xfrm>
            <a:off x="6781800" y="228600"/>
            <a:ext cx="2209800" cy="25146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410200" y="762000"/>
            <a:ext cx="1104900" cy="1806575"/>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5334000" y="3124200"/>
            <a:ext cx="1401763" cy="1546225"/>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6553200" y="5181600"/>
            <a:ext cx="2438400" cy="1524000"/>
          </a:xfrm>
          <a:prstGeom prst="rect">
            <a:avLst/>
          </a:prstGeom>
          <a:noFill/>
          <a:ln w="9525">
            <a:noFill/>
            <a:miter lim="800000"/>
            <a:headEnd/>
            <a:tailEnd/>
          </a:ln>
        </p:spPr>
      </p:pic>
      <p:sp>
        <p:nvSpPr>
          <p:cNvPr id="10" name="TextBox 9"/>
          <p:cNvSpPr txBox="1"/>
          <p:nvPr/>
        </p:nvSpPr>
        <p:spPr>
          <a:xfrm>
            <a:off x="6172200" y="4800600"/>
            <a:ext cx="1219200" cy="646331"/>
          </a:xfrm>
          <a:prstGeom prst="rect">
            <a:avLst/>
          </a:prstGeom>
          <a:noFill/>
        </p:spPr>
        <p:txBody>
          <a:bodyPr wrap="square" rtlCol="0">
            <a:spAutoFit/>
          </a:bodyPr>
          <a:lstStyle/>
          <a:p>
            <a:r>
              <a:rPr lang="en-US" dirty="0"/>
              <a:t>AAA Batteries</a:t>
            </a:r>
          </a:p>
        </p:txBody>
      </p:sp>
      <p:sp>
        <p:nvSpPr>
          <p:cNvPr id="11" name="TextBox 10"/>
          <p:cNvSpPr txBox="1"/>
          <p:nvPr/>
        </p:nvSpPr>
        <p:spPr>
          <a:xfrm>
            <a:off x="5334000" y="2590800"/>
            <a:ext cx="1219200" cy="646331"/>
          </a:xfrm>
          <a:prstGeom prst="rect">
            <a:avLst/>
          </a:prstGeom>
          <a:noFill/>
        </p:spPr>
        <p:txBody>
          <a:bodyPr wrap="square" rtlCol="0">
            <a:spAutoFit/>
          </a:bodyPr>
          <a:lstStyle/>
          <a:p>
            <a:r>
              <a:rPr lang="en-US" dirty="0"/>
              <a:t>Extended battery</a:t>
            </a:r>
          </a:p>
        </p:txBody>
      </p:sp>
      <p:sp>
        <p:nvSpPr>
          <p:cNvPr id="12" name="TextBox 11"/>
          <p:cNvSpPr txBox="1"/>
          <p:nvPr/>
        </p:nvSpPr>
        <p:spPr>
          <a:xfrm>
            <a:off x="4800600" y="228601"/>
            <a:ext cx="1752600" cy="646331"/>
          </a:xfrm>
          <a:prstGeom prst="rect">
            <a:avLst/>
          </a:prstGeom>
          <a:noFill/>
        </p:spPr>
        <p:txBody>
          <a:bodyPr wrap="square" rtlCol="0">
            <a:spAutoFit/>
          </a:bodyPr>
          <a:lstStyle/>
          <a:p>
            <a:r>
              <a:rPr lang="en-US" dirty="0"/>
              <a:t>Replacement Battery</a:t>
            </a:r>
          </a:p>
        </p:txBody>
      </p:sp>
      <p:sp>
        <p:nvSpPr>
          <p:cNvPr id="13" name="TextBox 12"/>
          <p:cNvSpPr txBox="1"/>
          <p:nvPr/>
        </p:nvSpPr>
        <p:spPr>
          <a:xfrm>
            <a:off x="7467600" y="1524001"/>
            <a:ext cx="1524000" cy="646331"/>
          </a:xfrm>
          <a:prstGeom prst="rect">
            <a:avLst/>
          </a:prstGeom>
          <a:noFill/>
        </p:spPr>
        <p:txBody>
          <a:bodyPr wrap="square" rtlCol="0">
            <a:spAutoFit/>
          </a:bodyPr>
          <a:lstStyle/>
          <a:p>
            <a:r>
              <a:rPr lang="en-US" dirty="0"/>
              <a:t>Speaker Microphone</a:t>
            </a:r>
          </a:p>
        </p:txBody>
      </p:sp>
      <p:pic>
        <p:nvPicPr>
          <p:cNvPr id="2056" name="Picture 8"/>
          <p:cNvPicPr>
            <a:picLocks noChangeAspect="1" noChangeArrowheads="1"/>
          </p:cNvPicPr>
          <p:nvPr/>
        </p:nvPicPr>
        <p:blipFill>
          <a:blip r:embed="rId6" cstate="print"/>
          <a:srcRect/>
          <a:stretch>
            <a:fillRect/>
          </a:stretch>
        </p:blipFill>
        <p:spPr bwMode="auto">
          <a:xfrm>
            <a:off x="7086600" y="2667000"/>
            <a:ext cx="1676400" cy="1676400"/>
          </a:xfrm>
          <a:prstGeom prst="rect">
            <a:avLst/>
          </a:prstGeom>
          <a:noFill/>
          <a:ln w="9525">
            <a:noFill/>
            <a:miter lim="800000"/>
            <a:headEnd/>
            <a:tailEnd/>
          </a:ln>
        </p:spPr>
      </p:pic>
      <p:sp>
        <p:nvSpPr>
          <p:cNvPr id="15" name="TextBox 14"/>
          <p:cNvSpPr txBox="1"/>
          <p:nvPr/>
        </p:nvSpPr>
        <p:spPr>
          <a:xfrm>
            <a:off x="7315200" y="4343401"/>
            <a:ext cx="1676400" cy="646331"/>
          </a:xfrm>
          <a:prstGeom prst="rect">
            <a:avLst/>
          </a:prstGeom>
          <a:noFill/>
        </p:spPr>
        <p:txBody>
          <a:bodyPr wrap="square" rtlCol="0">
            <a:spAutoFit/>
          </a:bodyPr>
          <a:lstStyle/>
          <a:p>
            <a:r>
              <a:rPr lang="en-US" dirty="0"/>
              <a:t>Earpiece on Microphone</a:t>
            </a:r>
          </a:p>
        </p:txBody>
      </p:sp>
      <p:cxnSp>
        <p:nvCxnSpPr>
          <p:cNvPr id="17" name="Straight Arrow Connector 16"/>
          <p:cNvCxnSpPr/>
          <p:nvPr/>
        </p:nvCxnSpPr>
        <p:spPr>
          <a:xfrm>
            <a:off x="7239000" y="4495800"/>
            <a:ext cx="76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srcRect/>
          <a:stretch>
            <a:fillRect/>
          </a:stretch>
        </p:blipFill>
        <p:spPr bwMode="auto">
          <a:xfrm>
            <a:off x="4191000" y="5105400"/>
            <a:ext cx="1828800" cy="1447800"/>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2362200" y="5029200"/>
            <a:ext cx="1905000" cy="1401763"/>
          </a:xfrm>
          <a:prstGeom prst="rect">
            <a:avLst/>
          </a:prstGeom>
          <a:noFill/>
          <a:ln w="9525">
            <a:noFill/>
            <a:miter lim="800000"/>
            <a:headEnd/>
            <a:tailEnd/>
          </a:ln>
        </p:spPr>
      </p:pic>
      <p:sp>
        <p:nvSpPr>
          <p:cNvPr id="20" name="TextBox 19"/>
          <p:cNvSpPr txBox="1"/>
          <p:nvPr/>
        </p:nvSpPr>
        <p:spPr>
          <a:xfrm>
            <a:off x="838200" y="5410200"/>
            <a:ext cx="1371600" cy="369332"/>
          </a:xfrm>
          <a:prstGeom prst="rect">
            <a:avLst/>
          </a:prstGeom>
          <a:noFill/>
        </p:spPr>
        <p:txBody>
          <a:bodyPr wrap="square" rtlCol="0">
            <a:spAutoFit/>
          </a:bodyPr>
          <a:lstStyle/>
          <a:p>
            <a:r>
              <a:rPr lang="en-US" dirty="0"/>
              <a:t>Radio Vest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00600" cy="4525963"/>
          </a:xfrm>
        </p:spPr>
        <p:style>
          <a:lnRef idx="1">
            <a:schemeClr val="accent2"/>
          </a:lnRef>
          <a:fillRef idx="3">
            <a:schemeClr val="accent2"/>
          </a:fillRef>
          <a:effectRef idx="2">
            <a:schemeClr val="accent2"/>
          </a:effectRef>
          <a:fontRef idx="minor">
            <a:schemeClr val="lt1"/>
          </a:fontRef>
        </p:style>
        <p:txBody>
          <a:bodyPr>
            <a:normAutofit/>
          </a:bodyPr>
          <a:lstStyle/>
          <a:p>
            <a:pPr marL="624078" indent="-514350">
              <a:buNone/>
            </a:pPr>
            <a:r>
              <a:rPr lang="en-US" sz="2400" dirty="0"/>
              <a:t>1) Turn On – Volume Set </a:t>
            </a:r>
          </a:p>
          <a:p>
            <a:pPr marL="624078" indent="-514350">
              <a:buNone/>
            </a:pPr>
            <a:endParaRPr lang="en-US" sz="2400" dirty="0"/>
          </a:p>
          <a:p>
            <a:pPr>
              <a:buNone/>
            </a:pPr>
            <a:r>
              <a:rPr lang="en-US" sz="2400" dirty="0"/>
              <a:t>2) Push To Talk ( PTT)   </a:t>
            </a:r>
          </a:p>
          <a:p>
            <a:pPr>
              <a:buNone/>
            </a:pPr>
            <a:r>
              <a:rPr lang="en-US" sz="2400"/>
              <a:t>         A (</a:t>
            </a:r>
            <a:r>
              <a:rPr lang="en-US" sz="2400" dirty="0"/>
              <a:t>top) and B (bottom)</a:t>
            </a:r>
          </a:p>
          <a:p>
            <a:pPr marL="624078" indent="-514350">
              <a:buNone/>
            </a:pPr>
            <a:endParaRPr lang="en-US" sz="2400" dirty="0"/>
          </a:p>
          <a:p>
            <a:pPr>
              <a:buNone/>
            </a:pPr>
            <a:r>
              <a:rPr lang="en-US" sz="2400" dirty="0"/>
              <a:t>3)  Two Channel Display </a:t>
            </a:r>
          </a:p>
          <a:p>
            <a:pPr>
              <a:buNone/>
            </a:pPr>
            <a:endParaRPr lang="en-US" sz="2400" dirty="0"/>
          </a:p>
          <a:p>
            <a:pPr>
              <a:buNone/>
            </a:pPr>
            <a:r>
              <a:rPr lang="en-US" sz="2400" dirty="0"/>
              <a:t>4) Activity Lights </a:t>
            </a:r>
          </a:p>
          <a:p>
            <a:pPr>
              <a:buNone/>
            </a:pPr>
            <a:r>
              <a:rPr lang="en-US" sz="2400" dirty="0"/>
              <a:t>         Transmit –Red </a:t>
            </a:r>
          </a:p>
          <a:p>
            <a:r>
              <a:rPr lang="en-US" sz="2400" dirty="0"/>
              <a:t>       Receive – Green</a:t>
            </a:r>
          </a:p>
          <a:p>
            <a:endParaRPr lang="en-US" sz="2000" dirty="0"/>
          </a:p>
          <a:p>
            <a:pPr>
              <a:buNone/>
            </a:pPr>
            <a:endParaRPr lang="en-US" dirty="0"/>
          </a:p>
          <a:p>
            <a:endParaRPr lang="en-US" dirty="0"/>
          </a:p>
          <a:p>
            <a:endParaRPr lang="en-US" sz="2000" dirty="0"/>
          </a:p>
        </p:txBody>
      </p:sp>
      <p:sp>
        <p:nvSpPr>
          <p:cNvPr id="3" name="Title 2"/>
          <p:cNvSpPr>
            <a:spLocks noGrp="1"/>
          </p:cNvSpPr>
          <p:nvPr>
            <p:ph type="title"/>
          </p:nvPr>
        </p:nvSpPr>
        <p:spPr/>
        <p:txBody>
          <a:bodyPr/>
          <a:lstStyle/>
          <a:p>
            <a:r>
              <a:rPr lang="en-US" dirty="0"/>
              <a:t>RADIO OPERATION</a:t>
            </a:r>
          </a:p>
        </p:txBody>
      </p:sp>
      <p:pic>
        <p:nvPicPr>
          <p:cNvPr id="2050" name="Picture 2"/>
          <p:cNvPicPr>
            <a:picLocks noChangeAspect="1" noChangeArrowheads="1"/>
          </p:cNvPicPr>
          <p:nvPr/>
        </p:nvPicPr>
        <p:blipFill>
          <a:blip r:embed="rId3" cstate="print"/>
          <a:srcRect/>
          <a:stretch>
            <a:fillRect/>
          </a:stretch>
        </p:blipFill>
        <p:spPr bwMode="auto">
          <a:xfrm>
            <a:off x="5105401" y="1143000"/>
            <a:ext cx="2057399" cy="4754563"/>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620000" y="762000"/>
            <a:ext cx="1447800" cy="5867400"/>
          </a:xfrm>
          <a:prstGeom prst="rect">
            <a:avLst/>
          </a:prstGeom>
          <a:noFill/>
          <a:ln w="9525">
            <a:noFill/>
            <a:miter lim="800000"/>
            <a:headEnd/>
            <a:tailEnd/>
          </a:ln>
        </p:spPr>
      </p:pic>
      <p:sp>
        <p:nvSpPr>
          <p:cNvPr id="11" name="Down Arrow 10"/>
          <p:cNvSpPr/>
          <p:nvPr/>
        </p:nvSpPr>
        <p:spPr>
          <a:xfrm>
            <a:off x="6248400" y="457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2" name="Right Arrow 11"/>
          <p:cNvSpPr/>
          <p:nvPr/>
        </p:nvSpPr>
        <p:spPr>
          <a:xfrm>
            <a:off x="4495800" y="3733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Right Arrow 12"/>
          <p:cNvSpPr/>
          <p:nvPr/>
        </p:nvSpPr>
        <p:spPr>
          <a:xfrm>
            <a:off x="4876800" y="2667000"/>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8" name="Right Arrow 17"/>
          <p:cNvSpPr/>
          <p:nvPr/>
        </p:nvSpPr>
        <p:spPr>
          <a:xfrm>
            <a:off x="7010400" y="236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 name="Right Arrow 18"/>
          <p:cNvSpPr/>
          <p:nvPr/>
        </p:nvSpPr>
        <p:spPr>
          <a:xfrm>
            <a:off x="4876800" y="182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1" name="Right Arrow 20"/>
          <p:cNvSpPr/>
          <p:nvPr/>
        </p:nvSpPr>
        <p:spPr>
          <a:xfrm>
            <a:off x="6858000" y="4495800"/>
            <a:ext cx="1066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itchFamily="34" charset="0"/>
                <a:cs typeface="Arial" pitchFamily="34" charset="0"/>
              </a:rPr>
              <a:t>Battery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4267200" cy="4572000"/>
          </a:xfrm>
        </p:spPr>
        <p:txBody>
          <a:bodyPr>
            <a:normAutofit lnSpcReduction="10000"/>
          </a:bodyPr>
          <a:lstStyle/>
          <a:p>
            <a:pPr>
              <a:buNone/>
            </a:pPr>
            <a:r>
              <a:rPr lang="en-US" dirty="0"/>
              <a:t>To Change Channels </a:t>
            </a:r>
          </a:p>
          <a:p>
            <a:pPr>
              <a:buNone/>
            </a:pPr>
            <a:endParaRPr lang="en-US" dirty="0"/>
          </a:p>
          <a:p>
            <a:pPr>
              <a:buNone/>
            </a:pPr>
            <a:r>
              <a:rPr lang="en-US" sz="2000" dirty="0"/>
              <a:t>#  Lock </a:t>
            </a:r>
            <a:r>
              <a:rPr lang="en-US" sz="2000" dirty="0">
                <a:latin typeface="Arial" pitchFamily="34" charset="0"/>
                <a:cs typeface="Arial" pitchFamily="34" charset="0"/>
              </a:rPr>
              <a:t>( or unlock ) </a:t>
            </a:r>
            <a:r>
              <a:rPr lang="en-US" sz="2000" dirty="0"/>
              <a:t>the     </a:t>
            </a:r>
            <a:r>
              <a:rPr lang="en-US" sz="2000" dirty="0" err="1"/>
              <a:t>KeyBoard</a:t>
            </a:r>
            <a:endParaRPr lang="en-US" sz="2000" dirty="0"/>
          </a:p>
          <a:p>
            <a:pPr>
              <a:buNone/>
            </a:pPr>
            <a:endParaRPr lang="en-US" dirty="0"/>
          </a:p>
          <a:p>
            <a:r>
              <a:rPr lang="en-US" sz="2000" dirty="0">
                <a:latin typeface="Arial" pitchFamily="34" charset="0"/>
                <a:cs typeface="Arial" pitchFamily="34" charset="0"/>
              </a:rPr>
              <a:t>Look for the triangle- that is the channel you will change .</a:t>
            </a:r>
          </a:p>
          <a:p>
            <a:endParaRPr lang="en-US" sz="2000" dirty="0">
              <a:latin typeface="Arial" pitchFamily="34" charset="0"/>
              <a:cs typeface="Arial" pitchFamily="34" charset="0"/>
            </a:endParaRPr>
          </a:p>
          <a:p>
            <a:r>
              <a:rPr lang="en-US" sz="2000" dirty="0">
                <a:latin typeface="Arial" pitchFamily="34" charset="0"/>
                <a:cs typeface="Arial" pitchFamily="34" charset="0"/>
              </a:rPr>
              <a:t>Use the up or down arrows to change</a:t>
            </a:r>
            <a:r>
              <a:rPr lang="en-US" sz="2600" dirty="0">
                <a:latin typeface="Arial" pitchFamily="34" charset="0"/>
                <a:cs typeface="Arial" pitchFamily="34" charset="0"/>
              </a:rPr>
              <a:t>. </a:t>
            </a:r>
          </a:p>
          <a:p>
            <a:endParaRPr lang="en-US" sz="2000" dirty="0">
              <a:latin typeface="Arial" pitchFamily="34" charset="0"/>
              <a:cs typeface="Arial" pitchFamily="34" charset="0"/>
            </a:endParaRPr>
          </a:p>
          <a:p>
            <a:r>
              <a:rPr lang="en-US" sz="2000" dirty="0">
                <a:latin typeface="Arial" pitchFamily="34" charset="0"/>
                <a:cs typeface="Arial" pitchFamily="34" charset="0"/>
              </a:rPr>
              <a:t>Use the Exit/AB button to move the triangle to the other channel </a:t>
            </a:r>
          </a:p>
          <a:p>
            <a:endParaRPr lang="en-US" sz="1900" dirty="0">
              <a:latin typeface="Arial" pitchFamily="34" charset="0"/>
              <a:cs typeface="Arial" pitchFamily="34" charset="0"/>
            </a:endParaRPr>
          </a:p>
          <a:p>
            <a:endParaRPr lang="en-US" dirty="0"/>
          </a:p>
          <a:p>
            <a:pPr>
              <a:buNone/>
            </a:pPr>
            <a:endParaRPr lang="en-US" dirty="0"/>
          </a:p>
          <a:p>
            <a:endParaRPr lang="en-US" dirty="0"/>
          </a:p>
          <a:p>
            <a:endParaRPr lang="en-US" dirty="0"/>
          </a:p>
        </p:txBody>
      </p:sp>
      <p:sp>
        <p:nvSpPr>
          <p:cNvPr id="3" name="Title 2"/>
          <p:cNvSpPr>
            <a:spLocks noGrp="1"/>
          </p:cNvSpPr>
          <p:nvPr>
            <p:ph type="title"/>
          </p:nvPr>
        </p:nvSpPr>
        <p:spPr>
          <a:xfrm>
            <a:off x="0" y="274638"/>
            <a:ext cx="8686800" cy="1143000"/>
          </a:xfrm>
        </p:spPr>
        <p:style>
          <a:lnRef idx="3">
            <a:schemeClr val="lt1"/>
          </a:lnRef>
          <a:fillRef idx="1">
            <a:schemeClr val="accent2"/>
          </a:fillRef>
          <a:effectRef idx="1">
            <a:schemeClr val="accent2"/>
          </a:effectRef>
          <a:fontRef idx="minor">
            <a:schemeClr val="lt1"/>
          </a:fontRef>
        </p:style>
        <p:txBody>
          <a:bodyPr/>
          <a:lstStyle/>
          <a:p>
            <a:r>
              <a:rPr lang="en-US" dirty="0">
                <a:solidFill>
                  <a:schemeClr val="accent1">
                    <a:lumMod val="50000"/>
                  </a:schemeClr>
                </a:solidFill>
              </a:rPr>
              <a:t>               Operation</a:t>
            </a:r>
          </a:p>
        </p:txBody>
      </p:sp>
      <p:pic>
        <p:nvPicPr>
          <p:cNvPr id="3076" name="Picture 4"/>
          <p:cNvPicPr>
            <a:picLocks noChangeAspect="1" noChangeArrowheads="1"/>
          </p:cNvPicPr>
          <p:nvPr/>
        </p:nvPicPr>
        <p:blipFill>
          <a:blip r:embed="rId3" cstate="print"/>
          <a:srcRect/>
          <a:stretch>
            <a:fillRect/>
          </a:stretch>
        </p:blipFill>
        <p:spPr bwMode="auto">
          <a:xfrm>
            <a:off x="5562600" y="1524000"/>
            <a:ext cx="2530475" cy="4876800"/>
          </a:xfrm>
          <a:prstGeom prst="rect">
            <a:avLst/>
          </a:prstGeom>
          <a:noFill/>
          <a:ln w="9525">
            <a:noFill/>
            <a:miter lim="800000"/>
            <a:headEnd/>
            <a:tailEnd/>
          </a:ln>
        </p:spPr>
      </p:pic>
      <p:sp>
        <p:nvSpPr>
          <p:cNvPr id="7" name="Right Arrow 6"/>
          <p:cNvSpPr/>
          <p:nvPr/>
        </p:nvSpPr>
        <p:spPr>
          <a:xfrm>
            <a:off x="4953000" y="2057400"/>
            <a:ext cx="8382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0800000" flipV="1">
            <a:off x="6019800" y="2362200"/>
            <a:ext cx="304800" cy="76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410200" y="3505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1124414">
            <a:off x="7945456" y="355021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7848600" y="5562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7239000" cy="5181600"/>
          </a:xfrm>
        </p:spPr>
        <p:txBody>
          <a:bodyPr>
            <a:normAutofit/>
          </a:bodyPr>
          <a:lstStyle/>
          <a:p>
            <a:endParaRPr lang="en-US" dirty="0"/>
          </a:p>
          <a:p>
            <a:r>
              <a:rPr lang="en-US" dirty="0"/>
              <a:t>Channel</a:t>
            </a:r>
          </a:p>
          <a:p>
            <a:pPr>
              <a:buNone/>
            </a:pPr>
            <a:r>
              <a:rPr lang="en-US" dirty="0"/>
              <a:t>      Display  </a:t>
            </a:r>
          </a:p>
          <a:p>
            <a:pPr>
              <a:buNone/>
            </a:pPr>
            <a:endParaRPr lang="en-US" dirty="0"/>
          </a:p>
          <a:p>
            <a:pPr>
              <a:buNone/>
            </a:pPr>
            <a:endParaRPr lang="en-US" dirty="0"/>
          </a:p>
          <a:p>
            <a:pPr>
              <a:buNone/>
            </a:pPr>
            <a:r>
              <a:rPr lang="en-US" dirty="0"/>
              <a:t>Important to Improve Communication</a:t>
            </a:r>
          </a:p>
          <a:p>
            <a:r>
              <a:rPr lang="en-US" sz="2400" dirty="0">
                <a:latin typeface="Arial" pitchFamily="34" charset="0"/>
                <a:cs typeface="Arial" pitchFamily="34" charset="0"/>
              </a:rPr>
              <a:t>Holding the Radio</a:t>
            </a:r>
          </a:p>
          <a:p>
            <a:endParaRPr lang="en-US" sz="2400" dirty="0">
              <a:latin typeface="Arial" pitchFamily="34" charset="0"/>
              <a:cs typeface="Arial" pitchFamily="34" charset="0"/>
            </a:endParaRPr>
          </a:p>
          <a:p>
            <a:r>
              <a:rPr lang="en-US" sz="2400" dirty="0">
                <a:latin typeface="Arial" pitchFamily="34" charset="0"/>
                <a:cs typeface="Arial" pitchFamily="34" charset="0"/>
              </a:rPr>
              <a:t>Holding the microphone</a:t>
            </a:r>
          </a:p>
          <a:p>
            <a:pPr>
              <a:buNone/>
            </a:pPr>
            <a:endParaRPr lang="en-US" sz="2400" dirty="0">
              <a:latin typeface="Arial" pitchFamily="34" charset="0"/>
              <a:cs typeface="Arial" pitchFamily="34" charset="0"/>
            </a:endParaRPr>
          </a:p>
          <a:p>
            <a:r>
              <a:rPr lang="en-US" sz="2400" b="1" dirty="0">
                <a:latin typeface="Arial" pitchFamily="34" charset="0"/>
                <a:cs typeface="Arial" pitchFamily="34" charset="0"/>
              </a:rPr>
              <a:t>Listening !!!</a:t>
            </a:r>
          </a:p>
          <a:p>
            <a:endParaRPr lang="en-US" sz="2400" dirty="0">
              <a:latin typeface="Arial" pitchFamily="34" charset="0"/>
              <a:cs typeface="Arial" pitchFamily="34" charset="0"/>
            </a:endParaRPr>
          </a:p>
          <a:p>
            <a:endParaRPr lang="en-US" dirty="0"/>
          </a:p>
          <a:p>
            <a:endParaRPr lang="en-US" dirty="0"/>
          </a:p>
        </p:txBody>
      </p:sp>
      <p:sp>
        <p:nvSpPr>
          <p:cNvPr id="3" name="Title 2"/>
          <p:cNvSpPr>
            <a:spLocks noGrp="1"/>
          </p:cNvSpPr>
          <p:nvPr>
            <p:ph type="title"/>
          </p:nvPr>
        </p:nvSpPr>
        <p:spPr>
          <a:xfrm>
            <a:off x="0" y="274638"/>
            <a:ext cx="3505200" cy="944562"/>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a:solidFill>
                  <a:schemeClr val="accent1">
                    <a:lumMod val="50000"/>
                  </a:schemeClr>
                </a:solidFill>
              </a:rPr>
              <a:t>   Operation</a:t>
            </a:r>
          </a:p>
        </p:txBody>
      </p:sp>
      <p:pic>
        <p:nvPicPr>
          <p:cNvPr id="4099" name="Picture 3"/>
          <p:cNvPicPr>
            <a:picLocks noChangeAspect="1" noChangeArrowheads="1"/>
          </p:cNvPicPr>
          <p:nvPr/>
        </p:nvPicPr>
        <p:blipFill>
          <a:blip r:embed="rId2" cstate="print"/>
          <a:srcRect/>
          <a:stretch>
            <a:fillRect/>
          </a:stretch>
        </p:blipFill>
        <p:spPr bwMode="auto">
          <a:xfrm>
            <a:off x="3810000" y="1219200"/>
            <a:ext cx="4903787" cy="1066800"/>
          </a:xfrm>
          <a:prstGeom prst="rect">
            <a:avLst/>
          </a:prstGeom>
          <a:noFill/>
          <a:ln w="9525">
            <a:noFill/>
            <a:miter lim="800000"/>
            <a:headEnd/>
            <a:tailEnd/>
          </a:ln>
        </p:spPr>
      </p:pic>
      <p:cxnSp>
        <p:nvCxnSpPr>
          <p:cNvPr id="9" name="Straight Arrow Connector 8"/>
          <p:cNvCxnSpPr/>
          <p:nvPr/>
        </p:nvCxnSpPr>
        <p:spPr>
          <a:xfrm>
            <a:off x="3657600" y="533400"/>
            <a:ext cx="457200" cy="5486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038600" y="304800"/>
            <a:ext cx="990600" cy="369332"/>
          </a:xfrm>
          <a:prstGeom prst="rect">
            <a:avLst/>
          </a:prstGeom>
          <a:noFill/>
        </p:spPr>
        <p:txBody>
          <a:bodyPr wrap="square" rtlCol="0">
            <a:spAutoFit/>
          </a:bodyPr>
          <a:lstStyle/>
          <a:p>
            <a:r>
              <a:rPr lang="en-US" dirty="0"/>
              <a:t>  </a:t>
            </a:r>
          </a:p>
        </p:txBody>
      </p:sp>
      <p:sp>
        <p:nvSpPr>
          <p:cNvPr id="11" name="TextBox 10"/>
          <p:cNvSpPr txBox="1"/>
          <p:nvPr/>
        </p:nvSpPr>
        <p:spPr>
          <a:xfrm>
            <a:off x="4191000" y="228600"/>
            <a:ext cx="1652787" cy="923330"/>
          </a:xfrm>
          <a:prstGeom prst="rect">
            <a:avLst/>
          </a:prstGeom>
          <a:noFill/>
        </p:spPr>
        <p:txBody>
          <a:bodyPr wrap="square" rtlCol="0">
            <a:spAutoFit/>
          </a:bodyPr>
          <a:lstStyle/>
          <a:p>
            <a:r>
              <a:rPr lang="en-US" dirty="0"/>
              <a:t> Incoming Signal Strength</a:t>
            </a:r>
          </a:p>
        </p:txBody>
      </p:sp>
      <p:cxnSp>
        <p:nvCxnSpPr>
          <p:cNvPr id="13" name="Straight Arrow Connector 12"/>
          <p:cNvCxnSpPr/>
          <p:nvPr/>
        </p:nvCxnSpPr>
        <p:spPr>
          <a:xfrm>
            <a:off x="6096000" y="457200"/>
            <a:ext cx="4572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6172201" y="457200"/>
            <a:ext cx="1600200" cy="369332"/>
          </a:xfrm>
          <a:prstGeom prst="rect">
            <a:avLst/>
          </a:prstGeom>
          <a:noFill/>
        </p:spPr>
        <p:txBody>
          <a:bodyPr wrap="square" rtlCol="0">
            <a:spAutoFit/>
          </a:bodyPr>
          <a:lstStyle/>
          <a:p>
            <a:r>
              <a:rPr lang="en-US" dirty="0"/>
              <a:t>Narrow Band </a:t>
            </a:r>
          </a:p>
        </p:txBody>
      </p:sp>
      <p:cxnSp>
        <p:nvCxnSpPr>
          <p:cNvPr id="16" name="Straight Arrow Connector 15"/>
          <p:cNvCxnSpPr/>
          <p:nvPr/>
        </p:nvCxnSpPr>
        <p:spPr>
          <a:xfrm>
            <a:off x="7772400" y="533400"/>
            <a:ext cx="38100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8153401" y="685800"/>
            <a:ext cx="990599" cy="369332"/>
          </a:xfrm>
          <a:prstGeom prst="rect">
            <a:avLst/>
          </a:prstGeom>
          <a:noFill/>
        </p:spPr>
        <p:txBody>
          <a:bodyPr wrap="square" rtlCol="0">
            <a:spAutoFit/>
          </a:bodyPr>
          <a:lstStyle/>
          <a:p>
            <a:r>
              <a:rPr lang="en-US" dirty="0"/>
              <a:t>Battery</a:t>
            </a:r>
          </a:p>
        </p:txBody>
      </p:sp>
      <p:cxnSp>
        <p:nvCxnSpPr>
          <p:cNvPr id="20" name="Straight Arrow Connector 19"/>
          <p:cNvCxnSpPr/>
          <p:nvPr/>
        </p:nvCxnSpPr>
        <p:spPr>
          <a:xfrm>
            <a:off x="3352800" y="1676400"/>
            <a:ext cx="457200"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2590800" y="1523999"/>
            <a:ext cx="1066800" cy="646331"/>
          </a:xfrm>
          <a:prstGeom prst="rect">
            <a:avLst/>
          </a:prstGeom>
          <a:noFill/>
        </p:spPr>
        <p:txBody>
          <a:bodyPr wrap="square" rtlCol="0">
            <a:spAutoFit/>
          </a:bodyPr>
          <a:lstStyle/>
          <a:p>
            <a:r>
              <a:rPr lang="en-US" dirty="0"/>
              <a:t>Tone Squelch</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TotalTime>
  <Words>970</Words>
  <Application>Microsoft Office PowerPoint</Application>
  <PresentationFormat>On-screen Show (4:3)</PresentationFormat>
  <Paragraphs>174</Paragraphs>
  <Slides>19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 BONNIE</vt:lpstr>
      <vt:lpstr>Arial</vt:lpstr>
      <vt:lpstr>Arial Black</vt:lpstr>
      <vt:lpstr>Calibri</vt:lpstr>
      <vt:lpstr>Lucida Sans Unicode</vt:lpstr>
      <vt:lpstr>Verdana</vt:lpstr>
      <vt:lpstr>Wingdings 2</vt:lpstr>
      <vt:lpstr>Wingdings 3</vt:lpstr>
      <vt:lpstr>Concourse</vt:lpstr>
      <vt:lpstr>Santa Cruz County CERT Beginning MURS Training </vt:lpstr>
      <vt:lpstr>Why? </vt:lpstr>
      <vt:lpstr>PowerPoint Presentation</vt:lpstr>
      <vt:lpstr>Radio Maintenance </vt:lpstr>
      <vt:lpstr>Label your stuff</vt:lpstr>
      <vt:lpstr>  Accessories </vt:lpstr>
      <vt:lpstr>RADIO OPERATION</vt:lpstr>
      <vt:lpstr>               Operation</vt:lpstr>
      <vt:lpstr>   Operation</vt:lpstr>
      <vt:lpstr>PowerPoint Presentation</vt:lpstr>
      <vt:lpstr>Other Radio Functions </vt:lpstr>
      <vt:lpstr>                 Etiquette         Some One Else Is Listening </vt:lpstr>
      <vt:lpstr>                Protocol </vt:lpstr>
      <vt:lpstr>                Protocol </vt:lpstr>
      <vt:lpstr>“Statue of Liberty” pose</vt:lpstr>
      <vt:lpstr>What is a NET?  Think ICS </vt:lpstr>
      <vt:lpstr>        What  Can Go Wrong?</vt:lpstr>
      <vt:lpstr>Emergency Message Passing </vt:lpstr>
      <vt:lpstr>Practice – Practice –Practice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Santa Cruz County CERT Beginning MURS Training</dc:title>
  <dc:creator>dawnmackey</dc:creator>
  <cp:lastModifiedBy>Roberta Roberts</cp:lastModifiedBy>
  <cp:revision>48</cp:revision>
  <dcterms:created xsi:type="dcterms:W3CDTF">2020-07-15T16:53:39Z</dcterms:created>
  <dcterms:modified xsi:type="dcterms:W3CDTF">2024-09-10T18:26:36Z</dcterms:modified>
</cp:coreProperties>
</file>